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8" r:id="rId2"/>
  </p:sldMasterIdLst>
  <p:notesMasterIdLst>
    <p:notesMasterId r:id="rId41"/>
  </p:notesMasterIdLst>
  <p:sldIdLst>
    <p:sldId id="405" r:id="rId3"/>
    <p:sldId id="448" r:id="rId4"/>
    <p:sldId id="406" r:id="rId5"/>
    <p:sldId id="449" r:id="rId6"/>
    <p:sldId id="409" r:id="rId7"/>
    <p:sldId id="450" r:id="rId8"/>
    <p:sldId id="451" r:id="rId9"/>
    <p:sldId id="410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5" r:id="rId21"/>
    <p:sldId id="469" r:id="rId22"/>
    <p:sldId id="466" r:id="rId23"/>
    <p:sldId id="467" r:id="rId24"/>
    <p:sldId id="468" r:id="rId25"/>
    <p:sldId id="470" r:id="rId26"/>
    <p:sldId id="412" r:id="rId27"/>
    <p:sldId id="462" r:id="rId28"/>
    <p:sldId id="463" r:id="rId29"/>
    <p:sldId id="464" r:id="rId30"/>
    <p:sldId id="471" r:id="rId31"/>
    <p:sldId id="472" r:id="rId32"/>
    <p:sldId id="473" r:id="rId33"/>
    <p:sldId id="476" r:id="rId34"/>
    <p:sldId id="474" r:id="rId35"/>
    <p:sldId id="475" r:id="rId36"/>
    <p:sldId id="477" r:id="rId37"/>
    <p:sldId id="447" r:id="rId38"/>
    <p:sldId id="431" r:id="rId39"/>
    <p:sldId id="47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7C66"/>
    <a:srgbClr val="3DBF9C"/>
    <a:srgbClr val="D43E01"/>
    <a:srgbClr val="30987D"/>
    <a:srgbClr val="A1BB22"/>
    <a:srgbClr val="FE8301"/>
    <a:srgbClr val="0087B1"/>
    <a:srgbClr val="012641"/>
    <a:srgbClr val="A12F0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0123" autoAdjust="0"/>
  </p:normalViewPr>
  <p:slideViewPr>
    <p:cSldViewPr snapToGrid="0">
      <p:cViewPr varScale="1">
        <p:scale>
          <a:sx n="67" d="100"/>
          <a:sy n="67" d="100"/>
        </p:scale>
        <p:origin x="516" y="44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AAFF2-D610-4957-B6B0-7D72B266B518}" type="datetimeFigureOut">
              <a:rPr lang="en-US" smtClean="0"/>
              <a:pPr/>
              <a:t>02-Sep-20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73934-D492-4443-9427-018DE5D6DD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7C7443-EAE2-4C29-B4BD-B00F07A030A9}" type="datetimeFigureOut">
              <a:rPr lang="en-US" smtClean="0"/>
              <a:pPr/>
              <a:t>02-Sep-20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D4C3CB-8FCE-4E6E-8BD4-52AFDB958B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7226" y="382630"/>
            <a:ext cx="11009271" cy="64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1940" y="942806"/>
            <a:ext cx="10984557" cy="30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4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7226" y="382630"/>
            <a:ext cx="11009271" cy="64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1941" y="942806"/>
            <a:ext cx="10984556" cy="30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1939" y="2005873"/>
            <a:ext cx="10984557" cy="4127500"/>
          </a:xfrm>
          <a:prstGeom prst="rect">
            <a:avLst/>
          </a:prstGeom>
        </p:spPr>
        <p:txBody>
          <a:bodyPr numCol="2" spcCol="365760"/>
          <a:lstStyle>
            <a:lvl1pPr marL="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4572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 marL="9144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 marL="13716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 marL="18288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531939" y="1402454"/>
            <a:ext cx="10984557" cy="572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3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7226" y="382630"/>
            <a:ext cx="11009271" cy="64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1941" y="942806"/>
            <a:ext cx="10984556" cy="30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1939" y="2005873"/>
            <a:ext cx="10984557" cy="4127500"/>
          </a:xfrm>
          <a:prstGeom prst="rect">
            <a:avLst/>
          </a:prstGeom>
        </p:spPr>
        <p:txBody>
          <a:bodyPr numCol="3" spcCol="365760"/>
          <a:lstStyle>
            <a:lvl1pPr marL="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4572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 marL="9144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 marL="13716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 marL="18288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531939" y="1402454"/>
            <a:ext cx="10984557" cy="572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2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299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4786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66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703" r:id="rId3"/>
    <p:sldLayoutId id="214748370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6299200" y="0"/>
            <a:ext cx="58928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1025186" y="6444625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9657158" y="6467209"/>
            <a:ext cx="1147763" cy="2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11243071" y="6444625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1460956" y="6444624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1678841" y="6444349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805516" y="6444349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43585" y="6512928"/>
            <a:ext cx="3952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www.yourwebsite.com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377112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uoyant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uoyant.i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646157" y="1880293"/>
            <a:ext cx="8899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Arial Black" panose="020B0A04020102020204" pitchFamily="34" charset="0"/>
              </a:rPr>
              <a:t>Etude et implémentation d’une solution service mesh dans un contexte e-commerce</a:t>
            </a:r>
            <a:endParaRPr lang="fr-FR" altLang="en-US" sz="3200" dirty="0">
              <a:solidFill>
                <a:srgbClr val="00B050"/>
              </a:solidFill>
              <a:latin typeface="Arial Black" panose="020B0A04020102020204" pitchFamily="34" charset="0"/>
              <a:ea typeface="Microsoft JhengHei" panose="020B0604030504040204" pitchFamily="34" charset="-120"/>
              <a:cs typeface="Arabic Typesetting" panose="03020402040406030203" pitchFamily="66" charset="-78"/>
            </a:endParaRPr>
          </a:p>
        </p:txBody>
      </p:sp>
      <p:sp>
        <p:nvSpPr>
          <p:cNvPr id="8" name="Rectangle 1036"/>
          <p:cNvSpPr txBox="1">
            <a:spLocks noChangeArrowheads="1"/>
          </p:cNvSpPr>
          <p:nvPr/>
        </p:nvSpPr>
        <p:spPr bwMode="gray">
          <a:xfrm>
            <a:off x="6461883" y="3650925"/>
            <a:ext cx="5386337" cy="4489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fr-FR" sz="1400" b="1" cap="small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/>
              </a:rPr>
              <a:t>SOUTENANCE DE PROJET DE FIN D’ETUDES</a:t>
            </a:r>
          </a:p>
          <a:p>
            <a:pPr marL="0" indent="0" algn="r">
              <a:buNone/>
              <a:defRPr/>
            </a:pPr>
            <a:r>
              <a:rPr lang="fr-FR" sz="1400" b="1" cap="small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/>
              </a:rPr>
              <a:t>5 / IIR / 2020</a:t>
            </a:r>
            <a:endParaRPr lang="fr-FR" sz="1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Light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852854" y="4273064"/>
            <a:ext cx="10559561" cy="2637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852854" y="4767832"/>
            <a:ext cx="3877112" cy="151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fr-F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</a:rPr>
              <a:t>Soutenu par : </a:t>
            </a:r>
          </a:p>
          <a:p>
            <a:pPr algn="ctr" eaLnBrk="1" hangingPunct="1">
              <a:lnSpc>
                <a:spcPct val="15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fr-FR" altLang="en-US" sz="2000" b="1" dirty="0">
                <a:solidFill>
                  <a:srgbClr val="00B050"/>
                </a:solidFill>
                <a:latin typeface="Lato"/>
              </a:rPr>
              <a:t>Alalou Yassine</a:t>
            </a:r>
          </a:p>
          <a:p>
            <a:pPr algn="ctr" eaLnBrk="1" hangingPunct="1">
              <a:lnSpc>
                <a:spcPct val="15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endParaRPr lang="fr-F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Lato"/>
            </a:endParaRPr>
          </a:p>
          <a:p>
            <a:pPr algn="ctr" eaLnBrk="1" hangingPunct="1">
              <a:lnSpc>
                <a:spcPct val="15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endParaRPr lang="fr-F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Lato"/>
            </a:endParaRPr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7493732" y="4645779"/>
            <a:ext cx="3322637" cy="176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fr-F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</a:rPr>
              <a:t>Encadr</a:t>
            </a:r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</a:rPr>
              <a:t>é</a:t>
            </a:r>
            <a:r>
              <a:rPr lang="fr-F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</a:rPr>
              <a:t> par: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buClr>
                <a:schemeClr val="bg2"/>
              </a:buClr>
              <a:buNone/>
            </a:pPr>
            <a:r>
              <a:rPr lang="fr-FR" altLang="en-US" sz="2000" b="1" dirty="0">
                <a:solidFill>
                  <a:srgbClr val="00B050"/>
                </a:solidFill>
                <a:latin typeface="Lato"/>
              </a:rPr>
              <a:t>Mr. Id Mansour Ali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buClr>
                <a:schemeClr val="bg2"/>
              </a:buClr>
              <a:buNone/>
            </a:pPr>
            <a:r>
              <a:rPr lang="fr-FR" altLang="en-US" sz="2000" b="1" dirty="0">
                <a:solidFill>
                  <a:srgbClr val="00B050"/>
                </a:solidFill>
                <a:latin typeface="Lato"/>
              </a:rPr>
              <a:t>Mr. </a:t>
            </a:r>
            <a:r>
              <a:rPr lang="fr-FR" altLang="en-US" sz="2000" b="1" dirty="0" err="1">
                <a:solidFill>
                  <a:srgbClr val="00B050"/>
                </a:solidFill>
                <a:latin typeface="Lato"/>
              </a:rPr>
              <a:t>Moursli</a:t>
            </a:r>
            <a:r>
              <a:rPr lang="fr-FR" altLang="en-US" sz="2000" b="1" dirty="0">
                <a:solidFill>
                  <a:srgbClr val="00B050"/>
                </a:solidFill>
                <a:latin typeface="Lato"/>
              </a:rPr>
              <a:t> Nabil </a:t>
            </a:r>
          </a:p>
          <a:p>
            <a:pPr algn="ctr" eaLnBrk="1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endParaRPr lang="fr-FR" altLang="en-US" sz="1400" dirty="0">
              <a:solidFill>
                <a:srgbClr val="007DA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33569" y="6332495"/>
            <a:ext cx="3394279" cy="3756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defRPr/>
            </a:pPr>
            <a:br>
              <a:rPr lang="fr-M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/>
              </a:rPr>
            </a:br>
            <a:r>
              <a:rPr lang="fr-M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/>
              </a:rPr>
              <a:t>Année universitaire 2019 - 2020 </a:t>
            </a:r>
          </a:p>
          <a:p>
            <a:pPr algn="ctr" eaLnBrk="1">
              <a:defRPr/>
            </a:pPr>
            <a:endParaRPr lang="fr-MA" sz="1200" b="1" dirty="0">
              <a:solidFill>
                <a:schemeClr val="tx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853749" y="0"/>
            <a:ext cx="233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LOGO ENTREPRISE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320201-CBA3-4C86-B3E0-AE1DECC7F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75" y="0"/>
            <a:ext cx="3362325" cy="116205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BF7BA3-0E4C-41DB-B683-76666C36E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" y="1"/>
            <a:ext cx="3228974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6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A6079E-33A6-4608-A69E-A512628A8E5F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B182B-5577-4955-98CD-4D213296ECC9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894FC-9876-452E-B576-8C6853585239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9F50FC-4BE3-44BF-A3FB-9A6D820C7847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609508-19A5-4183-BC43-2AA9CBE10F5D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AFB78-7C80-44C6-99DE-2EE87BA4754C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B64597BE-304E-4213-98D6-EFEE24486893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173AD62A-9EE5-404E-B855-46CF0630941A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6AD7848D-0A04-41F8-B15E-DC665E4DACCF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268A3637-AEB3-4C64-BE1E-8993C9C2BE63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5C2996AC-1257-49EB-B641-52095A48CD64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39520674-26F7-4788-B04F-091942901760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4AC035-E314-4C10-8F5D-B7D8896F58BA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9" name="Straight Connector 26">
            <a:extLst>
              <a:ext uri="{FF2B5EF4-FFF2-40B4-BE49-F238E27FC236}">
                <a16:creationId xmlns:a16="http://schemas.microsoft.com/office/drawing/2014/main" id="{24E92D90-6782-4132-BF68-B619CAAD6C1B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F44CB75-9DF8-49BB-8D8E-D4BB15199006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EBC034-9E90-48B0-A823-21014A7E299E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617055-6933-4406-93A2-9BBDC8EE11AB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E26E10-6C25-44E3-868B-645AEC611BCD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0B0333-DBCF-4E98-9F03-FEF8CC0C61EE}"/>
              </a:ext>
            </a:extLst>
          </p:cNvPr>
          <p:cNvSpPr/>
          <p:nvPr/>
        </p:nvSpPr>
        <p:spPr>
          <a:xfrm>
            <a:off x="230462" y="6319935"/>
            <a:ext cx="813880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9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EDCC9891-402D-4D0F-9280-DBFD7CEB2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La problématique </a:t>
            </a:r>
          </a:p>
        </p:txBody>
      </p:sp>
      <p:grpSp>
        <p:nvGrpSpPr>
          <p:cNvPr id="36" name="Group 20">
            <a:extLst>
              <a:ext uri="{FF2B5EF4-FFF2-40B4-BE49-F238E27FC236}">
                <a16:creationId xmlns:a16="http://schemas.microsoft.com/office/drawing/2014/main" id="{9FA3F48E-4862-49F2-8181-BAFF7254A649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9E54639-0328-4DB9-95D7-CE4D01DBCDDF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98A66BE-0C25-4994-8CBF-8ED38CF5AE11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0" name="Picture 39" descr="A picture containing drawing, shirt&#10;&#10;Description automatically generated">
            <a:extLst>
              <a:ext uri="{FF2B5EF4-FFF2-40B4-BE49-F238E27FC236}">
                <a16:creationId xmlns:a16="http://schemas.microsoft.com/office/drawing/2014/main" id="{899600D7-0740-471D-99E6-947831980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68601"/>
            <a:ext cx="8524875" cy="43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C4997C-487A-492C-B81F-224BF6E56249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B6F26-D5D2-4DC5-9733-1C484B2DFB51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D0BA7-CE2A-4979-A035-D4BBC6749BC6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B3243E-F8E5-4ABB-ACC5-EC28F3E3BACD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B9524-A7BB-4BF8-AE0F-A79186539D70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8F47F-BF5E-491E-A05D-31572A8F8062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700213-FF89-48EE-B934-C4ED5BC993A7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63338B-3B65-4E87-8D0A-6B79DF35BCDA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12" name="ZoneTexte 12">
            <a:extLst>
              <a:ext uri="{FF2B5EF4-FFF2-40B4-BE49-F238E27FC236}">
                <a16:creationId xmlns:a16="http://schemas.microsoft.com/office/drawing/2014/main" id="{F8482FE8-891B-42F5-B560-5E31D8289CE4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0354BB45-ACD2-48A1-9509-80F0D6B6CB3C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14" name="ZoneTexte 14">
            <a:extLst>
              <a:ext uri="{FF2B5EF4-FFF2-40B4-BE49-F238E27FC236}">
                <a16:creationId xmlns:a16="http://schemas.microsoft.com/office/drawing/2014/main" id="{CFFB0E67-9AFB-4CF6-A1B3-CA1798283CB1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15" name="ZoneTexte 11">
            <a:extLst>
              <a:ext uri="{FF2B5EF4-FFF2-40B4-BE49-F238E27FC236}">
                <a16:creationId xmlns:a16="http://schemas.microsoft.com/office/drawing/2014/main" id="{B216D495-A7B8-436C-AF96-BF7D2C86EE39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DF705B-B60B-40E1-A709-1D2752607337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E3133FC4-67EC-4C13-94B7-B6BAFED10F28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2DFCA-93A6-4943-A179-D98132F5A383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CABF41-C11F-4DDB-B310-437EF73F4FA8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9E9B80-DBED-4930-9931-CF61511C4C40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EFEB4A-BA21-497D-A27F-C6E58C765E01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37036D-950B-4950-9660-55D9EC55A87E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10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EBB5C9B3-DA53-48C4-815E-32C36264A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Description du projet</a:t>
            </a:r>
          </a:p>
        </p:txBody>
      </p:sp>
      <p:grpSp>
        <p:nvGrpSpPr>
          <p:cNvPr id="24" name="Group 20">
            <a:extLst>
              <a:ext uri="{FF2B5EF4-FFF2-40B4-BE49-F238E27FC236}">
                <a16:creationId xmlns:a16="http://schemas.microsoft.com/office/drawing/2014/main" id="{697CB166-B7C9-4AB3-9553-CAAC2F54AF9B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C78B9B-B4C7-4E26-BD5D-C6599957F429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DF83D5-7F26-499D-81EC-47CD31C4E1C0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8A82AF-431D-4D48-BA74-607FD4DE7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91" y="1882262"/>
            <a:ext cx="9536129" cy="48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4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E836C2-A82D-444F-899C-6D3C406EC07B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E3E419-4A86-4939-85E8-E58AFCE83445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0DDF5D-373C-40D1-BFF9-BB20E0031A44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C54DB-15EC-4445-A053-1B4CC67C2FF1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8F677-F8B4-4AFC-9121-8BBEF3DC65F3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F5BF80-C649-4AA2-9362-AC1B55F888C2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DDDC2D-6B08-44B3-BD96-0BC6462E56DA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69F47F1-6C7F-43C2-BDC8-6FB272F023B7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12" name="ZoneTexte 12">
            <a:extLst>
              <a:ext uri="{FF2B5EF4-FFF2-40B4-BE49-F238E27FC236}">
                <a16:creationId xmlns:a16="http://schemas.microsoft.com/office/drawing/2014/main" id="{780F9DD3-FA8B-4CBC-B620-D960A0B4A8CD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9D4A9533-52C8-4F24-93CA-AB5684665C6A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14" name="ZoneTexte 14">
            <a:extLst>
              <a:ext uri="{FF2B5EF4-FFF2-40B4-BE49-F238E27FC236}">
                <a16:creationId xmlns:a16="http://schemas.microsoft.com/office/drawing/2014/main" id="{76F2631D-969C-4A4E-81E4-6AD692A57320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15" name="ZoneTexte 11">
            <a:extLst>
              <a:ext uri="{FF2B5EF4-FFF2-40B4-BE49-F238E27FC236}">
                <a16:creationId xmlns:a16="http://schemas.microsoft.com/office/drawing/2014/main" id="{96178F13-F603-44AE-AEEA-A2D383CA4303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F9CC2-EC82-4B0B-B6DD-BB14F7D82273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AF94DFF8-C382-4748-B9F5-8691660AF5F6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DB5453-951E-4ADF-9208-E215F25AC686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1DE993-A867-4863-8A3B-95B51DA238DE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88236A-DFAE-4888-A0E0-007871CC62EB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C3A4EC-3313-4A2F-93EA-94BE4B505D72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DDF7EC-2147-4A68-8C41-246E1EAB5850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11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9FF35A83-58BF-454D-938E-4425835D5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Conduite de projet</a:t>
            </a:r>
          </a:p>
        </p:txBody>
      </p:sp>
      <p:grpSp>
        <p:nvGrpSpPr>
          <p:cNvPr id="24" name="Group 20">
            <a:extLst>
              <a:ext uri="{FF2B5EF4-FFF2-40B4-BE49-F238E27FC236}">
                <a16:creationId xmlns:a16="http://schemas.microsoft.com/office/drawing/2014/main" id="{AA292C64-4FAB-4210-AA5C-F16684969E05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C892EC0-F024-437E-A692-9838FBB44D4B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EC3167-2F57-42F7-9352-4CFC20F71FA7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3FD2AC5-2652-4C73-9B4B-029FBFF92C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8934" y="1818053"/>
            <a:ext cx="10984557" cy="305229"/>
          </a:xfrm>
        </p:spPr>
        <p:txBody>
          <a:bodyPr/>
          <a:lstStyle/>
          <a:p>
            <a:r>
              <a:rPr lang="fr-FR" dirty="0"/>
              <a:t>Méthode </a:t>
            </a:r>
            <a:r>
              <a:rPr lang="fr-FR" dirty="0" err="1"/>
              <a:t>Scrum</a:t>
            </a:r>
            <a:endParaRPr lang="fr-F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80EE41-AE4D-4F7B-B8F6-546132E7F0CC}"/>
              </a:ext>
            </a:extLst>
          </p:cNvPr>
          <p:cNvSpPr/>
          <p:nvPr/>
        </p:nvSpPr>
        <p:spPr>
          <a:xfrm>
            <a:off x="0" y="2378865"/>
            <a:ext cx="12192000" cy="14861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bg1"/>
                </a:solidFill>
              </a:rPr>
              <a:t>	SCRUM est un cadre de développement logiciel itératif et incrémental pour la gestion des projets logiciels, où une équipe de développement travaille en tant qu'unité pour atteindre un but commun.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2" name="Picture 2" descr="Diagramme de séquence de SCRUM">
            <a:extLst>
              <a:ext uri="{FF2B5EF4-FFF2-40B4-BE49-F238E27FC236}">
                <a16:creationId xmlns:a16="http://schemas.microsoft.com/office/drawing/2014/main" id="{7E084B05-3AB4-44F4-A391-D05F133F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658" y="3943882"/>
            <a:ext cx="7909134" cy="278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38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28" grpId="0" build="p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D6F9A7-BB2C-4160-815A-9FC9EE6B6AB1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B5249C-2BDE-4A16-B38D-49746CE963AA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35029-38B6-4459-BB03-E535603AC179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AB2829-82F6-4E8A-875D-806AEDA61D1C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96BB5D-A9B3-432B-BEFA-2F5B7E104B95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96665D-A8FB-4D08-A112-BA328A155F69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A9887A-5572-4E4B-B1CF-192FAB5A2A9B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CE713DA-010A-4317-A96B-2FAE23EC4FDB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12" name="ZoneTexte 12">
            <a:extLst>
              <a:ext uri="{FF2B5EF4-FFF2-40B4-BE49-F238E27FC236}">
                <a16:creationId xmlns:a16="http://schemas.microsoft.com/office/drawing/2014/main" id="{31DF84EC-233A-4ABC-B66E-4A55FD49984F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64BD8FE6-560B-4A49-ACCF-71783D334BC2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14" name="ZoneTexte 14">
            <a:extLst>
              <a:ext uri="{FF2B5EF4-FFF2-40B4-BE49-F238E27FC236}">
                <a16:creationId xmlns:a16="http://schemas.microsoft.com/office/drawing/2014/main" id="{9D41B46B-727F-4989-B29B-8FB72A0DD31A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15" name="ZoneTexte 11">
            <a:extLst>
              <a:ext uri="{FF2B5EF4-FFF2-40B4-BE49-F238E27FC236}">
                <a16:creationId xmlns:a16="http://schemas.microsoft.com/office/drawing/2014/main" id="{E1C53249-BF86-43F9-917A-2C9177DAC116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D72052-2840-466D-AF46-4AD3AA32B71C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10C1BAB9-60E6-4583-B5CF-07A3C30EC1EE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5653F43-8140-487A-864E-BBE8B097F1D2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55A2D3-6337-4055-9D4B-1C990ECF6DC6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6A328-DF2E-46B8-B83D-F96C571F9484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0949ED-A180-435D-AB9F-F55563A3FFD1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DD1169-42D0-4C43-B7B7-54A69DAEBDEE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12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F1C7E753-C7C2-4907-8FE3-8EEAF2E951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L’architecture microservices</a:t>
            </a:r>
          </a:p>
        </p:txBody>
      </p:sp>
      <p:grpSp>
        <p:nvGrpSpPr>
          <p:cNvPr id="24" name="Group 20">
            <a:extLst>
              <a:ext uri="{FF2B5EF4-FFF2-40B4-BE49-F238E27FC236}">
                <a16:creationId xmlns:a16="http://schemas.microsoft.com/office/drawing/2014/main" id="{B56798B3-D882-4A54-9ED1-CA29435029F8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9720B98-9BDC-433F-B03E-BBC71D75113D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B74166-E9BC-4A41-89A2-3C6873F6F18E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28" descr="A picture containing clock&#10;&#10;Description automatically generated">
            <a:extLst>
              <a:ext uri="{FF2B5EF4-FFF2-40B4-BE49-F238E27FC236}">
                <a16:creationId xmlns:a16="http://schemas.microsoft.com/office/drawing/2014/main" id="{B35A720D-077A-4AAD-9DB4-AA946636A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0" y="1970667"/>
            <a:ext cx="7211616" cy="4266263"/>
          </a:xfrm>
          <a:prstGeom prst="rect">
            <a:avLst/>
          </a:prstGeom>
        </p:spPr>
      </p:pic>
      <p:sp>
        <p:nvSpPr>
          <p:cNvPr id="35" name="ZoneTexte 35">
            <a:extLst>
              <a:ext uri="{FF2B5EF4-FFF2-40B4-BE49-F238E27FC236}">
                <a16:creationId xmlns:a16="http://schemas.microsoft.com/office/drawing/2014/main" id="{FCD55DEC-FD9B-4BCD-BCD1-D96E76CBA201}"/>
              </a:ext>
            </a:extLst>
          </p:cNvPr>
          <p:cNvSpPr txBox="1"/>
          <p:nvPr/>
        </p:nvSpPr>
        <p:spPr>
          <a:xfrm>
            <a:off x="8038625" y="2797181"/>
            <a:ext cx="38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Haute évolutivité </a:t>
            </a:r>
          </a:p>
        </p:txBody>
      </p:sp>
      <p:sp>
        <p:nvSpPr>
          <p:cNvPr id="37" name="ZoneTexte 35">
            <a:extLst>
              <a:ext uri="{FF2B5EF4-FFF2-40B4-BE49-F238E27FC236}">
                <a16:creationId xmlns:a16="http://schemas.microsoft.com/office/drawing/2014/main" id="{F7BCEC74-DBEC-4D08-8E7B-CDE3251C3974}"/>
              </a:ext>
            </a:extLst>
          </p:cNvPr>
          <p:cNvSpPr txBox="1"/>
          <p:nvPr/>
        </p:nvSpPr>
        <p:spPr>
          <a:xfrm>
            <a:off x="8038624" y="3299001"/>
            <a:ext cx="38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Résilience</a:t>
            </a:r>
          </a:p>
        </p:txBody>
      </p:sp>
      <p:sp>
        <p:nvSpPr>
          <p:cNvPr id="39" name="ZoneTexte 35">
            <a:extLst>
              <a:ext uri="{FF2B5EF4-FFF2-40B4-BE49-F238E27FC236}">
                <a16:creationId xmlns:a16="http://schemas.microsoft.com/office/drawing/2014/main" id="{56E59A1D-D624-43FB-B338-2283473717C4}"/>
              </a:ext>
            </a:extLst>
          </p:cNvPr>
          <p:cNvSpPr txBox="1"/>
          <p:nvPr/>
        </p:nvSpPr>
        <p:spPr>
          <a:xfrm>
            <a:off x="8038623" y="3801191"/>
            <a:ext cx="38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Accessibilité </a:t>
            </a:r>
          </a:p>
        </p:txBody>
      </p:sp>
      <p:sp>
        <p:nvSpPr>
          <p:cNvPr id="41" name="ZoneTexte 35">
            <a:extLst>
              <a:ext uri="{FF2B5EF4-FFF2-40B4-BE49-F238E27FC236}">
                <a16:creationId xmlns:a16="http://schemas.microsoft.com/office/drawing/2014/main" id="{81543CAA-54BF-4B38-BCB3-4694C51A2233}"/>
              </a:ext>
            </a:extLst>
          </p:cNvPr>
          <p:cNvSpPr txBox="1"/>
          <p:nvPr/>
        </p:nvSpPr>
        <p:spPr>
          <a:xfrm>
            <a:off x="8049753" y="4303011"/>
            <a:ext cx="38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Ouverture</a:t>
            </a:r>
          </a:p>
        </p:txBody>
      </p:sp>
    </p:spTree>
    <p:extLst>
      <p:ext uri="{BB962C8B-B14F-4D97-AF65-F5344CB8AC3E}">
        <p14:creationId xmlns:p14="http://schemas.microsoft.com/office/powerpoint/2010/main" val="86514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35" grpId="0"/>
      <p:bldP spid="37" grpId="0"/>
      <p:bldP spid="3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C230DC-F069-4877-9B95-D58DD1C1AE05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4B5F8-62BD-410F-9AE6-4BEEFD87DE95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0DC1D1-E3BC-4CFE-80AD-DADECB4F0648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0A4FC8-F8F6-4A9B-8CEA-810BBDD19501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592EFC-F33F-40BC-839D-F80686476202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6253A3-AC76-47F1-9292-D518AF450006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C2BA257-56B3-4F60-976C-F618D54B47D4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B8E1D32-910F-40A9-954D-1715B3FDEEDF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12" name="ZoneTexte 12">
            <a:extLst>
              <a:ext uri="{FF2B5EF4-FFF2-40B4-BE49-F238E27FC236}">
                <a16:creationId xmlns:a16="http://schemas.microsoft.com/office/drawing/2014/main" id="{038B62C6-2BFE-41DB-825B-FE2536FA08CB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16A8BB88-6706-4C2D-816B-AD2297D2B6F4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14" name="ZoneTexte 14">
            <a:extLst>
              <a:ext uri="{FF2B5EF4-FFF2-40B4-BE49-F238E27FC236}">
                <a16:creationId xmlns:a16="http://schemas.microsoft.com/office/drawing/2014/main" id="{69FF8942-53A6-4561-A224-A89E425A3830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15" name="ZoneTexte 11">
            <a:extLst>
              <a:ext uri="{FF2B5EF4-FFF2-40B4-BE49-F238E27FC236}">
                <a16:creationId xmlns:a16="http://schemas.microsoft.com/office/drawing/2014/main" id="{7D5E886B-8371-4731-830A-807274E7FF02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A536E8-5888-44EE-86F7-388966395138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F33276B2-69C3-4E30-896B-D4ED4C5699BA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9CA57AE-08FE-4D69-96AB-C3785E512831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C64B2F-6D5A-4F03-9C09-F673991BC845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6EFD8-47C2-4C9D-9089-2373079ABF6E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E83062-4213-4EDB-886E-FB8969D4DCFF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D92C8E16-299D-4F0F-A75B-F62FFC2FF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Le service </a:t>
            </a:r>
            <a:r>
              <a:rPr lang="fr-FR" sz="3200" dirty="0" err="1">
                <a:latin typeface="Lato Light" panose="020F0302020204030203" pitchFamily="34" charset="0"/>
              </a:rPr>
              <a:t>mesh</a:t>
            </a:r>
            <a:endParaRPr lang="fr-FR" sz="3200" dirty="0">
              <a:latin typeface="Lato Light" panose="020F0302020204030203" pitchFamily="34" charset="0"/>
            </a:endParaRPr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74171F58-DC7C-45AE-ABA9-81807D11A772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C62082-7D5A-4C3A-A031-F6F15757B7C3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43D169-83EE-42D1-BA9E-4394647DBEFE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B4A61EE-ABD1-431F-B750-2955D0D2E4AC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13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55944B-8DBE-4D3B-B46B-CDEFBA899ADA}"/>
              </a:ext>
            </a:extLst>
          </p:cNvPr>
          <p:cNvSpPr/>
          <p:nvPr/>
        </p:nvSpPr>
        <p:spPr>
          <a:xfrm>
            <a:off x="-6108" y="1993528"/>
            <a:ext cx="12192000" cy="13508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bg1"/>
                </a:solidFill>
              </a:rPr>
              <a:t>	Un Service </a:t>
            </a:r>
            <a:r>
              <a:rPr lang="fr-FR" b="1" dirty="0" err="1">
                <a:solidFill>
                  <a:schemeClr val="bg1"/>
                </a:solidFill>
              </a:rPr>
              <a:t>Mesh</a:t>
            </a:r>
            <a:r>
              <a:rPr lang="fr-FR" b="1" dirty="0">
                <a:solidFill>
                  <a:schemeClr val="bg1"/>
                </a:solidFill>
              </a:rPr>
              <a:t> est un moyen de contrôler la façon dont différents éléments d'une application partagent des données les uns avec les autres. </a:t>
            </a:r>
          </a:p>
          <a:p>
            <a:r>
              <a:rPr lang="fr-FR" b="1" dirty="0">
                <a:solidFill>
                  <a:schemeClr val="bg1"/>
                </a:solidFill>
              </a:rPr>
              <a:t>	Le modèle architectural des services </a:t>
            </a:r>
            <a:r>
              <a:rPr lang="fr-FR" b="1" dirty="0" err="1">
                <a:solidFill>
                  <a:schemeClr val="bg1"/>
                </a:solidFill>
              </a:rPr>
              <a:t>mesh</a:t>
            </a:r>
            <a:r>
              <a:rPr lang="fr-FR" b="1" dirty="0">
                <a:solidFill>
                  <a:schemeClr val="bg1"/>
                </a:solidFill>
              </a:rPr>
              <a:t> est conçu pour fournir des services d’application avec trois capacités de base </a:t>
            </a:r>
            <a:r>
              <a:rPr lang="fr-FR" b="1" i="1" u="sng" dirty="0">
                <a:solidFill>
                  <a:schemeClr val="bg1"/>
                </a:solidFill>
              </a:rPr>
              <a:t>: la gestion du trafic, la sécurité et l’observabilité.</a:t>
            </a:r>
            <a:endParaRPr lang="en-US" b="1" i="1" u="sng" dirty="0">
              <a:solidFill>
                <a:schemeClr val="bg1"/>
              </a:solidFill>
            </a:endParaRPr>
          </a:p>
        </p:txBody>
      </p:sp>
      <p:pic>
        <p:nvPicPr>
          <p:cNvPr id="35" name="Picture 34" descr="A picture containing building, light&#10;&#10;Description automatically generated">
            <a:extLst>
              <a:ext uri="{FF2B5EF4-FFF2-40B4-BE49-F238E27FC236}">
                <a16:creationId xmlns:a16="http://schemas.microsoft.com/office/drawing/2014/main" id="{653F4643-E642-4928-8747-EC12B5BB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00" y="3367190"/>
            <a:ext cx="8638649" cy="34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276CC-D0F9-4A50-8DC7-6408A1DEA98F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7CB460-AD98-495C-845C-90F00385640D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0247F-A332-4CA2-BA63-7E28126275DC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4F04E-BBCA-4B46-AB8C-68EED1F8252D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98A330-2FE1-4CC1-96E3-017CED288B8D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511FB-275D-4519-A904-18A304D0FA42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7EBE93-7439-4661-BCA4-30BC4CB35642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8C9612-55A5-47A3-ABB6-14516B769847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12" name="ZoneTexte 12">
            <a:extLst>
              <a:ext uri="{FF2B5EF4-FFF2-40B4-BE49-F238E27FC236}">
                <a16:creationId xmlns:a16="http://schemas.microsoft.com/office/drawing/2014/main" id="{B69E64A2-66D9-44C4-8B9D-BCB28258E189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C8BCE0A7-F3E1-4556-A285-02CC2E934068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14" name="ZoneTexte 14">
            <a:extLst>
              <a:ext uri="{FF2B5EF4-FFF2-40B4-BE49-F238E27FC236}">
                <a16:creationId xmlns:a16="http://schemas.microsoft.com/office/drawing/2014/main" id="{020A1097-7DEC-4AF7-BCC0-21040E292391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15" name="ZoneTexte 11">
            <a:extLst>
              <a:ext uri="{FF2B5EF4-FFF2-40B4-BE49-F238E27FC236}">
                <a16:creationId xmlns:a16="http://schemas.microsoft.com/office/drawing/2014/main" id="{183CCB67-5E60-4650-A5AE-7C52604D1E57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65F511-8B97-4422-AAE7-CE168B438E53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C422BE2B-6EA8-471C-961C-242453287874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9A9C232-A76E-4E11-A959-D70B65B8FE5A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8E841A-6093-4F01-9A9E-AEBDD858A801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DACCE3-63D5-46DD-809D-9EA41571540E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5A891-7D0C-4C5B-B6F3-E32ECF43BAD9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63F9D78-952C-450D-8D73-74BAFA1B0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Etude comparative des services </a:t>
            </a:r>
            <a:r>
              <a:rPr lang="fr-FR" sz="3200" dirty="0" err="1">
                <a:latin typeface="Lato Light" panose="020F0302020204030203" pitchFamily="34" charset="0"/>
              </a:rPr>
              <a:t>mesh</a:t>
            </a:r>
            <a:endParaRPr lang="fr-FR" sz="3200" dirty="0">
              <a:latin typeface="Lato Light" panose="020F0302020204030203" pitchFamily="34" charset="0"/>
            </a:endParaRPr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B6E63960-D588-453E-B02F-BCCD34F33962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2200E2-149A-49B9-A714-324BFDC7E871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86A135-9BC5-47B9-9258-656ABFAFA569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AA7B92E-EE14-4A30-AB33-0EDA7A2D6A7C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14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4037881E-1679-4C02-BB5D-02BBBBBB1494}"/>
              </a:ext>
            </a:extLst>
          </p:cNvPr>
          <p:cNvSpPr txBox="1"/>
          <p:nvPr/>
        </p:nvSpPr>
        <p:spPr>
          <a:xfrm>
            <a:off x="1061591" y="2101145"/>
            <a:ext cx="39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 solutions existent 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0" name="Oval 12">
            <a:extLst>
              <a:ext uri="{FF2B5EF4-FFF2-40B4-BE49-F238E27FC236}">
                <a16:creationId xmlns:a16="http://schemas.microsoft.com/office/drawing/2014/main" id="{4CA7AF31-2CD8-477F-A30F-7EA2306928BE}"/>
              </a:ext>
            </a:extLst>
          </p:cNvPr>
          <p:cNvSpPr/>
          <p:nvPr/>
        </p:nvSpPr>
        <p:spPr>
          <a:xfrm>
            <a:off x="230459" y="1963023"/>
            <a:ext cx="704647" cy="653715"/>
          </a:xfrm>
          <a:prstGeom prst="ellipse">
            <a:avLst/>
          </a:prstGeom>
          <a:solidFill>
            <a:srgbClr val="00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</a:t>
            </a:r>
            <a:endParaRPr lang="ru-RU" sz="2400" dirty="0">
              <a:solidFill>
                <a:prstClr val="white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5090D754-221A-436C-A622-D9E7C9ADDE93}"/>
              </a:ext>
            </a:extLst>
          </p:cNvPr>
          <p:cNvSpPr txBox="1"/>
          <p:nvPr/>
        </p:nvSpPr>
        <p:spPr>
          <a:xfrm>
            <a:off x="7892745" y="2782074"/>
            <a:ext cx="38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Choix initial 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9934D3-272B-4C62-8317-5725B74BE0FA}"/>
              </a:ext>
            </a:extLst>
          </p:cNvPr>
          <p:cNvSpPr txBox="1"/>
          <p:nvPr/>
        </p:nvSpPr>
        <p:spPr>
          <a:xfrm>
            <a:off x="7972104" y="3316481"/>
            <a:ext cx="3848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Utilisation de l’architecture Sidecar ou Agent nœud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Proxy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Envoy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Communauté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Kubernetes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9" name="Picture 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EC05C2-7598-427F-A31E-8E530085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3" y="2771729"/>
            <a:ext cx="7643442" cy="32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8" grpId="0"/>
      <p:bldP spid="30" grpId="0" animBg="1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46A2DD-FE0D-4AB8-898C-91C5EC8B2770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62326-5432-4C41-A6AF-23B45C603749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9EBD1-57A5-4D7F-A72D-E464D035CB08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4D5239-CC6F-46C1-BD8D-5A84E43A991E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575AD-92A1-44D0-ACEF-1C3D741D855C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444DB9-AA5E-4E76-AC86-83203109DBE8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A77C746A-D2DC-491E-B690-72F84DB04AF3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DFC2D0C8-5ED5-4600-A44F-C52ECDCB132A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91CCBB22-BF8C-4A31-AC3A-B5FF6E502D02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68055408-F4FA-46C3-8D7E-723653EA899B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1402E3F5-2AAD-4FF4-BC93-582EE500C535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0A427904-4442-4CD0-BC38-68176C883DAE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cxnSp>
        <p:nvCxnSpPr>
          <p:cNvPr id="28" name="Straight Connector 26">
            <a:extLst>
              <a:ext uri="{FF2B5EF4-FFF2-40B4-BE49-F238E27FC236}">
                <a16:creationId xmlns:a16="http://schemas.microsoft.com/office/drawing/2014/main" id="{02AB632E-6EA6-48AB-A788-B1DC001B0187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0E85B02-180B-448B-B6B2-953DAC5CF5B2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64763C-0414-4AE3-AA3C-A6E1572AF91A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18B3A-AF53-42EA-A81F-5E9D8C99883B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6AB208-34F1-41D6-9CEB-F14716E634EF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EE061D-BCCA-46BE-9B8B-DE2B0A801A01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15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25AA80-4303-43DB-98BA-4FFEA174DBE7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879AC1AB-2F57-4DE6-9C6C-BC31DA99A2F2}"/>
              </a:ext>
            </a:extLst>
          </p:cNvPr>
          <p:cNvSpPr txBox="1"/>
          <p:nvPr/>
        </p:nvSpPr>
        <p:spPr>
          <a:xfrm>
            <a:off x="972604" y="1683801"/>
            <a:ext cx="509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Présentation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 solutions candidates</a:t>
            </a:r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Lato Black" panose="020F0A02020204030203" pitchFamily="34" charset="0"/>
              </a:rPr>
              <a:t> </a:t>
            </a:r>
          </a:p>
        </p:txBody>
      </p:sp>
      <p:grpSp>
        <p:nvGrpSpPr>
          <p:cNvPr id="42" name="Group 69">
            <a:extLst>
              <a:ext uri="{FF2B5EF4-FFF2-40B4-BE49-F238E27FC236}">
                <a16:creationId xmlns:a16="http://schemas.microsoft.com/office/drawing/2014/main" id="{E2D68913-2CBC-4413-8A1E-65E6C0C7DC84}"/>
              </a:ext>
            </a:extLst>
          </p:cNvPr>
          <p:cNvGrpSpPr/>
          <p:nvPr/>
        </p:nvGrpSpPr>
        <p:grpSpPr>
          <a:xfrm>
            <a:off x="1992787" y="2478422"/>
            <a:ext cx="7058362" cy="1611344"/>
            <a:chOff x="1630316" y="2089855"/>
            <a:chExt cx="3226393" cy="769257"/>
          </a:xfrm>
        </p:grpSpPr>
        <p:sp>
          <p:nvSpPr>
            <p:cNvPr id="43" name="Rounded Rectangle 70">
              <a:extLst>
                <a:ext uri="{FF2B5EF4-FFF2-40B4-BE49-F238E27FC236}">
                  <a16:creationId xmlns:a16="http://schemas.microsoft.com/office/drawing/2014/main" id="{0F432D5F-47D0-4580-B547-4A19A45B3F2E}"/>
                </a:ext>
              </a:extLst>
            </p:cNvPr>
            <p:cNvSpPr/>
            <p:nvPr/>
          </p:nvSpPr>
          <p:spPr>
            <a:xfrm>
              <a:off x="1630316" y="2089855"/>
              <a:ext cx="3226393" cy="769257"/>
            </a:xfrm>
            <a:prstGeom prst="roundRect">
              <a:avLst>
                <a:gd name="adj" fmla="val 50000"/>
              </a:avLst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72">
              <a:extLst>
                <a:ext uri="{FF2B5EF4-FFF2-40B4-BE49-F238E27FC236}">
                  <a16:creationId xmlns:a16="http://schemas.microsoft.com/office/drawing/2014/main" id="{444221CB-C06E-4025-99FB-C04B3719DCEC}"/>
                </a:ext>
              </a:extLst>
            </p:cNvPr>
            <p:cNvSpPr txBox="1"/>
            <p:nvPr/>
          </p:nvSpPr>
          <p:spPr>
            <a:xfrm>
              <a:off x="2441461" y="2128256"/>
              <a:ext cx="2304067" cy="70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La sortie d'</a:t>
              </a:r>
              <a:r>
                <a:rPr lang="fr-FR" b="1" dirty="0" err="1"/>
                <a:t>Istio</a:t>
              </a:r>
              <a:r>
                <a:rPr lang="fr-FR" b="1" dirty="0"/>
                <a:t> est le résultat d'une collaboration entre IBM, Google, Lyft et </a:t>
              </a:r>
              <a:r>
                <a:rPr lang="fr-FR" b="1" dirty="0" err="1"/>
                <a:t>Redhat</a:t>
              </a:r>
              <a:r>
                <a:rPr lang="fr-FR" b="1" dirty="0"/>
                <a:t> pour fournir la gestion des flux de trafic, l'application des règles d'accès et l'agrégation des données de télémétrie entre les microservices</a:t>
              </a:r>
              <a:endParaRPr lang="fr-FR" b="1" dirty="0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44" name="Oval 71">
              <a:extLst>
                <a:ext uri="{FF2B5EF4-FFF2-40B4-BE49-F238E27FC236}">
                  <a16:creationId xmlns:a16="http://schemas.microsoft.com/office/drawing/2014/main" id="{3926800A-EBA2-46E9-95F0-B0B829825D23}"/>
                </a:ext>
              </a:extLst>
            </p:cNvPr>
            <p:cNvSpPr/>
            <p:nvPr/>
          </p:nvSpPr>
          <p:spPr>
            <a:xfrm>
              <a:off x="1763242" y="2177706"/>
              <a:ext cx="606379" cy="606379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7" name="Image 38">
            <a:extLst>
              <a:ext uri="{FF2B5EF4-FFF2-40B4-BE49-F238E27FC236}">
                <a16:creationId xmlns:a16="http://schemas.microsoft.com/office/drawing/2014/main" id="{73B73159-A3AF-43E4-87A9-15C1B87B71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40" y="2662104"/>
            <a:ext cx="1352627" cy="12167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8" name="Group 69">
            <a:extLst>
              <a:ext uri="{FF2B5EF4-FFF2-40B4-BE49-F238E27FC236}">
                <a16:creationId xmlns:a16="http://schemas.microsoft.com/office/drawing/2014/main" id="{9F6641B8-2FE2-43D6-9FAF-810B303928E2}"/>
              </a:ext>
            </a:extLst>
          </p:cNvPr>
          <p:cNvGrpSpPr/>
          <p:nvPr/>
        </p:nvGrpSpPr>
        <p:grpSpPr>
          <a:xfrm>
            <a:off x="1830986" y="4696905"/>
            <a:ext cx="7220163" cy="1611344"/>
            <a:chOff x="1630316" y="2089855"/>
            <a:chExt cx="3226393" cy="769257"/>
          </a:xfrm>
        </p:grpSpPr>
        <p:sp>
          <p:nvSpPr>
            <p:cNvPr id="49" name="Rounded Rectangle 70">
              <a:extLst>
                <a:ext uri="{FF2B5EF4-FFF2-40B4-BE49-F238E27FC236}">
                  <a16:creationId xmlns:a16="http://schemas.microsoft.com/office/drawing/2014/main" id="{64EED134-62C5-48A3-BC18-E0B79B800622}"/>
                </a:ext>
              </a:extLst>
            </p:cNvPr>
            <p:cNvSpPr/>
            <p:nvPr/>
          </p:nvSpPr>
          <p:spPr>
            <a:xfrm>
              <a:off x="1630316" y="2089855"/>
              <a:ext cx="3226393" cy="769257"/>
            </a:xfrm>
            <a:prstGeom prst="roundRect">
              <a:avLst>
                <a:gd name="adj" fmla="val 50000"/>
              </a:avLst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50" name="TextBox 72">
              <a:extLst>
                <a:ext uri="{FF2B5EF4-FFF2-40B4-BE49-F238E27FC236}">
                  <a16:creationId xmlns:a16="http://schemas.microsoft.com/office/drawing/2014/main" id="{257C373E-DF80-4C37-9BA2-D4F5CE456AB7}"/>
                </a:ext>
              </a:extLst>
            </p:cNvPr>
            <p:cNvSpPr txBox="1"/>
            <p:nvPr/>
          </p:nvSpPr>
          <p:spPr>
            <a:xfrm>
              <a:off x="2441461" y="2128256"/>
              <a:ext cx="2304067" cy="70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Cree par </a:t>
              </a:r>
              <a:r>
                <a:rPr lang="en-US" b="1" strike="noStrike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Buoyant, Inc.</a:t>
              </a:r>
              <a:r>
                <a:rPr lang="en-US" b="1" strike="noStrike" dirty="0"/>
                <a:t> </a:t>
              </a:r>
              <a:r>
                <a:rPr lang="fr-FR" b="1" dirty="0" err="1"/>
                <a:t>Linkerd</a:t>
              </a:r>
              <a:r>
                <a:rPr lang="fr-FR" b="1" dirty="0"/>
                <a:t> est un service </a:t>
              </a:r>
              <a:r>
                <a:rPr lang="fr-FR" b="1" dirty="0" err="1"/>
                <a:t>mesh</a:t>
              </a:r>
              <a:r>
                <a:rPr lang="fr-FR" b="1" dirty="0"/>
                <a:t> pour les </a:t>
              </a:r>
              <a:r>
                <a:rPr lang="fr-FR" b="1" dirty="0" err="1"/>
                <a:t>Kubernetes</a:t>
              </a:r>
              <a:r>
                <a:rPr lang="fr-FR" b="1" dirty="0"/>
                <a:t>. Il rend l'exécution des services plus facile et plus sûre en vous offrant une observabilité, une fiabilité et une sécurité d'exécution.</a:t>
              </a:r>
            </a:p>
          </p:txBody>
        </p:sp>
        <p:sp>
          <p:nvSpPr>
            <p:cNvPr id="51" name="Oval 71">
              <a:extLst>
                <a:ext uri="{FF2B5EF4-FFF2-40B4-BE49-F238E27FC236}">
                  <a16:creationId xmlns:a16="http://schemas.microsoft.com/office/drawing/2014/main" id="{6F7519C0-6A51-464D-8702-219A3C4D01D4}"/>
                </a:ext>
              </a:extLst>
            </p:cNvPr>
            <p:cNvSpPr/>
            <p:nvPr/>
          </p:nvSpPr>
          <p:spPr>
            <a:xfrm>
              <a:off x="1763242" y="2177706"/>
              <a:ext cx="606379" cy="606379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5" name="Image 39">
            <a:extLst>
              <a:ext uri="{FF2B5EF4-FFF2-40B4-BE49-F238E27FC236}">
                <a16:creationId xmlns:a16="http://schemas.microsoft.com/office/drawing/2014/main" id="{AC003207-B5F9-4A5D-A9EB-E883F8B25B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7" y="4892610"/>
            <a:ext cx="1365345" cy="1270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0" name="Oval 12">
            <a:extLst>
              <a:ext uri="{FF2B5EF4-FFF2-40B4-BE49-F238E27FC236}">
                <a16:creationId xmlns:a16="http://schemas.microsoft.com/office/drawing/2014/main" id="{15E6C3B9-8EDA-4169-A5D3-C6BA2B7A47BD}"/>
              </a:ext>
            </a:extLst>
          </p:cNvPr>
          <p:cNvSpPr/>
          <p:nvPr/>
        </p:nvSpPr>
        <p:spPr>
          <a:xfrm>
            <a:off x="230459" y="1556999"/>
            <a:ext cx="704514" cy="653715"/>
          </a:xfrm>
          <a:prstGeom prst="ellipse">
            <a:avLst/>
          </a:prstGeom>
          <a:solidFill>
            <a:srgbClr val="309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</a:t>
            </a:r>
            <a:endParaRPr lang="ru-RU" sz="2400" dirty="0">
              <a:solidFill>
                <a:prstClr val="white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43089A-6351-4107-9D2C-25A824AF5DC0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D716D5-DFD8-4907-B994-2B3DD6EA0DC1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175C3-18CA-49DF-8CA2-F83727C92C11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9929EC-898A-41D9-B4C9-71B315E23F2E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4D60A7-A0E4-4BED-876B-590BE358257A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745A23-9AF3-4D58-B6B0-3EE86DEF6965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5BC8EA-12F0-4DCE-BB9D-A17E4010C73B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23815E-9058-4D49-ADE3-43229FC8727C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12" name="ZoneTexte 12">
            <a:extLst>
              <a:ext uri="{FF2B5EF4-FFF2-40B4-BE49-F238E27FC236}">
                <a16:creationId xmlns:a16="http://schemas.microsoft.com/office/drawing/2014/main" id="{C8AD9D16-8B33-48C3-825F-F38D85AE1865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6FCFE18E-94BF-48A9-AD2D-11CE97D63DDD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14" name="ZoneTexte 14">
            <a:extLst>
              <a:ext uri="{FF2B5EF4-FFF2-40B4-BE49-F238E27FC236}">
                <a16:creationId xmlns:a16="http://schemas.microsoft.com/office/drawing/2014/main" id="{46F1AB82-70BA-47D2-B527-5CD0938036F3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15" name="ZoneTexte 11">
            <a:extLst>
              <a:ext uri="{FF2B5EF4-FFF2-40B4-BE49-F238E27FC236}">
                <a16:creationId xmlns:a16="http://schemas.microsoft.com/office/drawing/2014/main" id="{8C77D635-9F29-4685-830F-D515B72C9E0A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cxnSp>
        <p:nvCxnSpPr>
          <p:cNvPr id="16" name="Straight Connector 26">
            <a:extLst>
              <a:ext uri="{FF2B5EF4-FFF2-40B4-BE49-F238E27FC236}">
                <a16:creationId xmlns:a16="http://schemas.microsoft.com/office/drawing/2014/main" id="{55153BC9-B692-420A-B1EC-CF79AB87FDFD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C6B39FC-D81D-4EDE-9E19-6B47C4DC9253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35DDF-A271-4311-891F-FA9166598DFF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590BC5-A6C3-422C-96FA-A21EFA18F791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AA7610-E266-4F3B-98A9-278BC2CF7F62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44B173-E51E-483B-9C52-6FC2D0BD859D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16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349ADC-3060-4CC0-8D0B-1CB482DB337A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3" name="Group 69">
            <a:extLst>
              <a:ext uri="{FF2B5EF4-FFF2-40B4-BE49-F238E27FC236}">
                <a16:creationId xmlns:a16="http://schemas.microsoft.com/office/drawing/2014/main" id="{09E425C1-1A92-4B71-8607-093D7F6CC1D3}"/>
              </a:ext>
            </a:extLst>
          </p:cNvPr>
          <p:cNvGrpSpPr/>
          <p:nvPr/>
        </p:nvGrpSpPr>
        <p:grpSpPr>
          <a:xfrm>
            <a:off x="1919652" y="1954355"/>
            <a:ext cx="7220163" cy="1611344"/>
            <a:chOff x="1630316" y="2089855"/>
            <a:chExt cx="3226393" cy="769257"/>
          </a:xfrm>
        </p:grpSpPr>
        <p:sp>
          <p:nvSpPr>
            <p:cNvPr id="24" name="Rounded Rectangle 70">
              <a:extLst>
                <a:ext uri="{FF2B5EF4-FFF2-40B4-BE49-F238E27FC236}">
                  <a16:creationId xmlns:a16="http://schemas.microsoft.com/office/drawing/2014/main" id="{138BDED1-E341-48B7-86C6-3989C347BAD9}"/>
                </a:ext>
              </a:extLst>
            </p:cNvPr>
            <p:cNvSpPr/>
            <p:nvPr/>
          </p:nvSpPr>
          <p:spPr>
            <a:xfrm>
              <a:off x="1630316" y="2089855"/>
              <a:ext cx="3226393" cy="769257"/>
            </a:xfrm>
            <a:prstGeom prst="roundRect">
              <a:avLst>
                <a:gd name="adj" fmla="val 50000"/>
              </a:avLst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72">
              <a:extLst>
                <a:ext uri="{FF2B5EF4-FFF2-40B4-BE49-F238E27FC236}">
                  <a16:creationId xmlns:a16="http://schemas.microsoft.com/office/drawing/2014/main" id="{AB5F63B9-F3F7-477E-82D4-48A1B0846BD0}"/>
                </a:ext>
              </a:extLst>
            </p:cNvPr>
            <p:cNvSpPr txBox="1"/>
            <p:nvPr/>
          </p:nvSpPr>
          <p:spPr>
            <a:xfrm>
              <a:off x="2441461" y="2128256"/>
              <a:ext cx="2304067" cy="70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Cree par </a:t>
              </a:r>
              <a:r>
                <a:rPr lang="en-US" b="1" strike="noStrike" dirty="0" err="1"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HashiCorp</a:t>
              </a:r>
              <a:r>
                <a:rPr lang="en-US" b="1" strike="noStrike" dirty="0"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</a:t>
              </a:r>
              <a:r>
                <a:rPr lang="en-US" b="1" strike="noStrike" dirty="0"/>
                <a:t> </a:t>
              </a:r>
              <a:r>
                <a:rPr lang="fr-FR" b="1" dirty="0"/>
                <a:t>Consul « </a:t>
              </a:r>
              <a:r>
                <a:rPr lang="fr-FR" b="1" dirty="0" err="1"/>
                <a:t>connect</a:t>
              </a:r>
              <a:r>
                <a:rPr lang="fr-FR" b="1" dirty="0"/>
                <a:t> », est le service </a:t>
              </a:r>
              <a:r>
                <a:rPr lang="fr-FR" b="1" dirty="0" err="1"/>
                <a:t>mesh</a:t>
              </a:r>
              <a:r>
                <a:rPr lang="fr-FR" b="1" dirty="0"/>
                <a:t> de </a:t>
              </a:r>
              <a:r>
                <a:rPr lang="fr-FR" b="1" dirty="0" err="1"/>
                <a:t>HashiCorp</a:t>
              </a:r>
              <a:r>
                <a:rPr lang="fr-FR" b="1" dirty="0"/>
                <a:t>, fournit un réseau de service à service et une sécurité par l'autorisation de connexion et le cryptage en utilisant la sécurité mutuelle de la couche transport (</a:t>
              </a:r>
              <a:r>
                <a:rPr lang="fr-FR" b="1" dirty="0" err="1"/>
                <a:t>mTLS</a:t>
              </a:r>
              <a:r>
                <a:rPr lang="fr-FR" b="1" dirty="0"/>
                <a:t>).</a:t>
              </a:r>
            </a:p>
          </p:txBody>
        </p:sp>
        <p:sp>
          <p:nvSpPr>
            <p:cNvPr id="26" name="Oval 71">
              <a:extLst>
                <a:ext uri="{FF2B5EF4-FFF2-40B4-BE49-F238E27FC236}">
                  <a16:creationId xmlns:a16="http://schemas.microsoft.com/office/drawing/2014/main" id="{B4325B4E-C1EC-4297-9AA5-40617D96CF48}"/>
                </a:ext>
              </a:extLst>
            </p:cNvPr>
            <p:cNvSpPr/>
            <p:nvPr/>
          </p:nvSpPr>
          <p:spPr>
            <a:xfrm>
              <a:off x="1763242" y="2177706"/>
              <a:ext cx="606379" cy="606379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9" name="Image 40">
            <a:extLst>
              <a:ext uri="{FF2B5EF4-FFF2-40B4-BE49-F238E27FC236}">
                <a16:creationId xmlns:a16="http://schemas.microsoft.com/office/drawing/2014/main" id="{BA5E53DA-AC99-47A8-967D-6D813DB39D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71" y="2149927"/>
            <a:ext cx="1315830" cy="1270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6628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8CBBC0-9B46-4D69-955E-80D7158D4B2A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Straight Connector 26">
            <a:extLst>
              <a:ext uri="{FF2B5EF4-FFF2-40B4-BE49-F238E27FC236}">
                <a16:creationId xmlns:a16="http://schemas.microsoft.com/office/drawing/2014/main" id="{286C3C95-094F-45E0-A0A7-D0CA9863F888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A55DF64-14B5-4050-9444-0B9F6BBCFD57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4593F8-B4CE-41B0-89FD-F669B8994196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8EC5E4-4FC7-4897-A8A6-349A8464E482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36A34-58BE-4AB2-83C4-E7B7A68D9ACF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D8CB5F-B4F8-40A8-A15E-C3092B2328B8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17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1" name="Teardrop 37">
            <a:extLst>
              <a:ext uri="{FF2B5EF4-FFF2-40B4-BE49-F238E27FC236}">
                <a16:creationId xmlns:a16="http://schemas.microsoft.com/office/drawing/2014/main" id="{0A051A53-EEBF-48E3-A30F-BE54F0977536}"/>
              </a:ext>
            </a:extLst>
          </p:cNvPr>
          <p:cNvSpPr/>
          <p:nvPr/>
        </p:nvSpPr>
        <p:spPr>
          <a:xfrm rot="13500000">
            <a:off x="6027281" y="3224058"/>
            <a:ext cx="164306" cy="164306"/>
          </a:xfrm>
          <a:prstGeom prst="teardrop">
            <a:avLst/>
          </a:prstGeom>
          <a:solidFill>
            <a:srgbClr val="A1B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38">
            <a:extLst>
              <a:ext uri="{FF2B5EF4-FFF2-40B4-BE49-F238E27FC236}">
                <a16:creationId xmlns:a16="http://schemas.microsoft.com/office/drawing/2014/main" id="{8CF31A1F-015B-4232-8EB5-45E2A9A8F5E9}"/>
              </a:ext>
            </a:extLst>
          </p:cNvPr>
          <p:cNvSpPr/>
          <p:nvPr/>
        </p:nvSpPr>
        <p:spPr>
          <a:xfrm>
            <a:off x="649982" y="3012799"/>
            <a:ext cx="4691920" cy="583867"/>
          </a:xfrm>
          <a:prstGeom prst="roundRect">
            <a:avLst>
              <a:gd name="adj" fmla="val 50000"/>
            </a:avLst>
          </a:prstGeom>
          <a:solidFill>
            <a:srgbClr val="A1B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39">
            <a:extLst>
              <a:ext uri="{FF2B5EF4-FFF2-40B4-BE49-F238E27FC236}">
                <a16:creationId xmlns:a16="http://schemas.microsoft.com/office/drawing/2014/main" id="{E3A0A806-5CDC-4E88-AB22-0145ED3B9282}"/>
              </a:ext>
            </a:extLst>
          </p:cNvPr>
          <p:cNvCxnSpPr/>
          <p:nvPr/>
        </p:nvCxnSpPr>
        <p:spPr>
          <a:xfrm>
            <a:off x="5288828" y="3306210"/>
            <a:ext cx="730972" cy="0"/>
          </a:xfrm>
          <a:prstGeom prst="line">
            <a:avLst/>
          </a:prstGeom>
          <a:ln w="44450" cap="rnd">
            <a:solidFill>
              <a:srgbClr val="A1BB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E4717-92DF-4D5A-9CC5-5B2075842E8C}"/>
              </a:ext>
            </a:extLst>
          </p:cNvPr>
          <p:cNvSpPr/>
          <p:nvPr/>
        </p:nvSpPr>
        <p:spPr>
          <a:xfrm>
            <a:off x="1417018" y="3142223"/>
            <a:ext cx="310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294"/>
            <a:r>
              <a:rPr lang="fr-FR" dirty="0">
                <a:solidFill>
                  <a:prstClr val="white"/>
                </a:solidFill>
              </a:rPr>
              <a:t>L’observabilité et surveillance </a:t>
            </a:r>
          </a:p>
        </p:txBody>
      </p:sp>
      <p:sp>
        <p:nvSpPr>
          <p:cNvPr id="26" name="Teardrop 30">
            <a:extLst>
              <a:ext uri="{FF2B5EF4-FFF2-40B4-BE49-F238E27FC236}">
                <a16:creationId xmlns:a16="http://schemas.microsoft.com/office/drawing/2014/main" id="{E109E083-E908-4489-9318-D01F378AE3F8}"/>
              </a:ext>
            </a:extLst>
          </p:cNvPr>
          <p:cNvSpPr/>
          <p:nvPr/>
        </p:nvSpPr>
        <p:spPr>
          <a:xfrm rot="2700000">
            <a:off x="6051577" y="4439539"/>
            <a:ext cx="164306" cy="164306"/>
          </a:xfrm>
          <a:prstGeom prst="teardrop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32">
            <a:extLst>
              <a:ext uri="{FF2B5EF4-FFF2-40B4-BE49-F238E27FC236}">
                <a16:creationId xmlns:a16="http://schemas.microsoft.com/office/drawing/2014/main" id="{B320C22F-8FE1-4E6E-B7B3-A4039FC3FF60}"/>
              </a:ext>
            </a:extLst>
          </p:cNvPr>
          <p:cNvCxnSpPr/>
          <p:nvPr/>
        </p:nvCxnSpPr>
        <p:spPr>
          <a:xfrm>
            <a:off x="6249912" y="4521692"/>
            <a:ext cx="730972" cy="0"/>
          </a:xfrm>
          <a:prstGeom prst="line">
            <a:avLst/>
          </a:prstGeom>
          <a:ln w="44450" cap="rnd">
            <a:solidFill>
              <a:srgbClr val="3DBF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3">
            <a:extLst>
              <a:ext uri="{FF2B5EF4-FFF2-40B4-BE49-F238E27FC236}">
                <a16:creationId xmlns:a16="http://schemas.microsoft.com/office/drawing/2014/main" id="{CFB3D55E-D40B-4189-B189-97F2156C5F5C}"/>
              </a:ext>
            </a:extLst>
          </p:cNvPr>
          <p:cNvGrpSpPr/>
          <p:nvPr/>
        </p:nvGrpSpPr>
        <p:grpSpPr>
          <a:xfrm>
            <a:off x="6954341" y="4229758"/>
            <a:ext cx="4691920" cy="583867"/>
            <a:chOff x="6891625" y="1688275"/>
            <a:chExt cx="4691920" cy="583867"/>
          </a:xfrm>
        </p:grpSpPr>
        <p:sp>
          <p:nvSpPr>
            <p:cNvPr id="30" name="Rounded Rectangle 31">
              <a:extLst>
                <a:ext uri="{FF2B5EF4-FFF2-40B4-BE49-F238E27FC236}">
                  <a16:creationId xmlns:a16="http://schemas.microsoft.com/office/drawing/2014/main" id="{FDC4A26E-798B-4609-A217-8659CADA3903}"/>
                </a:ext>
              </a:extLst>
            </p:cNvPr>
            <p:cNvSpPr/>
            <p:nvPr/>
          </p:nvSpPr>
          <p:spPr>
            <a:xfrm>
              <a:off x="6891625" y="1688275"/>
              <a:ext cx="4691920" cy="583867"/>
            </a:xfrm>
            <a:prstGeom prst="roundRect">
              <a:avLst>
                <a:gd name="adj" fmla="val 50000"/>
              </a:avLst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2D83A2-CE39-4270-8B8C-BF340D72DDF8}"/>
                </a:ext>
              </a:extLst>
            </p:cNvPr>
            <p:cNvSpPr/>
            <p:nvPr/>
          </p:nvSpPr>
          <p:spPr>
            <a:xfrm>
              <a:off x="8124745" y="1782867"/>
              <a:ext cx="2480539" cy="3820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94"/>
              <a:r>
                <a:rPr lang="fr-FR" dirty="0">
                  <a:solidFill>
                    <a:prstClr val="white"/>
                  </a:solidFill>
                </a:rPr>
                <a:t>Management de trafic </a:t>
              </a:r>
            </a:p>
          </p:txBody>
        </p:sp>
      </p:grpSp>
      <p:sp>
        <p:nvSpPr>
          <p:cNvPr id="32" name="Teardrop 37">
            <a:extLst>
              <a:ext uri="{FF2B5EF4-FFF2-40B4-BE49-F238E27FC236}">
                <a16:creationId xmlns:a16="http://schemas.microsoft.com/office/drawing/2014/main" id="{672FCFD6-6F4F-4FC8-A813-3AE33148210D}"/>
              </a:ext>
            </a:extLst>
          </p:cNvPr>
          <p:cNvSpPr/>
          <p:nvPr/>
        </p:nvSpPr>
        <p:spPr>
          <a:xfrm rot="13500000">
            <a:off x="6051578" y="5630062"/>
            <a:ext cx="164306" cy="164306"/>
          </a:xfrm>
          <a:prstGeom prst="teardrop">
            <a:avLst/>
          </a:prstGeom>
          <a:solidFill>
            <a:srgbClr val="012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9">
            <a:extLst>
              <a:ext uri="{FF2B5EF4-FFF2-40B4-BE49-F238E27FC236}">
                <a16:creationId xmlns:a16="http://schemas.microsoft.com/office/drawing/2014/main" id="{F929716B-CE20-4430-87B6-D0A2A938A4D1}"/>
              </a:ext>
            </a:extLst>
          </p:cNvPr>
          <p:cNvCxnSpPr/>
          <p:nvPr/>
        </p:nvCxnSpPr>
        <p:spPr>
          <a:xfrm>
            <a:off x="5313125" y="5712214"/>
            <a:ext cx="730972" cy="0"/>
          </a:xfrm>
          <a:prstGeom prst="line">
            <a:avLst/>
          </a:prstGeom>
          <a:ln w="44450" cap="rnd">
            <a:solidFill>
              <a:srgbClr val="01264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4">
            <a:extLst>
              <a:ext uri="{FF2B5EF4-FFF2-40B4-BE49-F238E27FC236}">
                <a16:creationId xmlns:a16="http://schemas.microsoft.com/office/drawing/2014/main" id="{3F6B6C94-66A7-4366-9435-2A4E4B83D689}"/>
              </a:ext>
            </a:extLst>
          </p:cNvPr>
          <p:cNvGrpSpPr/>
          <p:nvPr/>
        </p:nvGrpSpPr>
        <p:grpSpPr>
          <a:xfrm>
            <a:off x="594657" y="5420281"/>
            <a:ext cx="4691920" cy="583867"/>
            <a:chOff x="531941" y="3230487"/>
            <a:chExt cx="4691920" cy="583867"/>
          </a:xfrm>
        </p:grpSpPr>
        <p:sp>
          <p:nvSpPr>
            <p:cNvPr id="36" name="Rounded Rectangle 38">
              <a:extLst>
                <a:ext uri="{FF2B5EF4-FFF2-40B4-BE49-F238E27FC236}">
                  <a16:creationId xmlns:a16="http://schemas.microsoft.com/office/drawing/2014/main" id="{627802C4-EF1D-495C-8FF9-231309C8D924}"/>
                </a:ext>
              </a:extLst>
            </p:cNvPr>
            <p:cNvSpPr/>
            <p:nvPr/>
          </p:nvSpPr>
          <p:spPr>
            <a:xfrm>
              <a:off x="531941" y="3230487"/>
              <a:ext cx="4691920" cy="583867"/>
            </a:xfrm>
            <a:prstGeom prst="roundRect">
              <a:avLst>
                <a:gd name="adj" fmla="val 50000"/>
              </a:avLst>
            </a:prstGeom>
            <a:solidFill>
              <a:srgbClr val="01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5BF82E-15E2-4747-B0C5-A0AA504C164B}"/>
                </a:ext>
              </a:extLst>
            </p:cNvPr>
            <p:cNvSpPr/>
            <p:nvPr/>
          </p:nvSpPr>
          <p:spPr>
            <a:xfrm>
              <a:off x="1518769" y="3324909"/>
              <a:ext cx="17282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294"/>
              <a:r>
                <a:rPr lang="en-US" dirty="0">
                  <a:solidFill>
                    <a:prstClr val="white"/>
                  </a:solidFill>
                  <a:cs typeface="Lato Black" panose="020F0A02020204030203" pitchFamily="34" charset="0"/>
                </a:rPr>
                <a:t>S</a:t>
              </a:r>
              <a:r>
                <a:rPr lang="fr-FR" dirty="0">
                  <a:solidFill>
                    <a:prstClr val="white"/>
                  </a:solidFill>
                </a:rPr>
                <a:t>é</a:t>
              </a:r>
              <a:r>
                <a:rPr lang="en-US" dirty="0">
                  <a:solidFill>
                    <a:prstClr val="white"/>
                  </a:solidFill>
                  <a:cs typeface="Lato Black" panose="020F0A02020204030203" pitchFamily="34" charset="0"/>
                </a:rPr>
                <a:t>curit</a:t>
              </a:r>
              <a:r>
                <a:rPr lang="fr-FR" dirty="0">
                  <a:solidFill>
                    <a:prstClr val="white"/>
                  </a:solidFill>
                </a:rPr>
                <a:t>é</a:t>
              </a:r>
              <a:endParaRPr lang="ru-RU" dirty="0">
                <a:solidFill>
                  <a:prstClr val="white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4A79113-0913-44C0-8971-F8F7973F2DA6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9BB127-F2BE-44D1-978F-CE3693C8A05F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834792-D4D6-4B67-BCE3-A86BE1F5C141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24C2EB-F6F0-43E1-B23E-380730507497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A41218-3E1E-443A-A329-6CE2040129AF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6466922-6F2F-4528-AE44-D983B4773AC4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ZoneTexte 9">
            <a:extLst>
              <a:ext uri="{FF2B5EF4-FFF2-40B4-BE49-F238E27FC236}">
                <a16:creationId xmlns:a16="http://schemas.microsoft.com/office/drawing/2014/main" id="{C9FEE8F1-A28E-483E-8118-CD7A19155059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53" name="ZoneTexte 10">
            <a:extLst>
              <a:ext uri="{FF2B5EF4-FFF2-40B4-BE49-F238E27FC236}">
                <a16:creationId xmlns:a16="http://schemas.microsoft.com/office/drawing/2014/main" id="{3B3F8C04-B2C6-4271-910D-C36CD701CFC6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55" name="ZoneTexte 12">
            <a:extLst>
              <a:ext uri="{FF2B5EF4-FFF2-40B4-BE49-F238E27FC236}">
                <a16:creationId xmlns:a16="http://schemas.microsoft.com/office/drawing/2014/main" id="{3AE4B158-D7AC-4A9A-96C0-143CE5BA4D8F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57" name="ZoneTexte 13">
            <a:extLst>
              <a:ext uri="{FF2B5EF4-FFF2-40B4-BE49-F238E27FC236}">
                <a16:creationId xmlns:a16="http://schemas.microsoft.com/office/drawing/2014/main" id="{1175E79C-F37E-4315-90BA-AF12F0204A24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59" name="ZoneTexte 14">
            <a:extLst>
              <a:ext uri="{FF2B5EF4-FFF2-40B4-BE49-F238E27FC236}">
                <a16:creationId xmlns:a16="http://schemas.microsoft.com/office/drawing/2014/main" id="{39A049C5-7B08-4FF2-BE7E-A037E53DEA2F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61" name="ZoneTexte 11">
            <a:extLst>
              <a:ext uri="{FF2B5EF4-FFF2-40B4-BE49-F238E27FC236}">
                <a16:creationId xmlns:a16="http://schemas.microsoft.com/office/drawing/2014/main" id="{C4C98721-EDD0-455C-AE54-55243C7ADCC0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65" name="Oval 12">
            <a:extLst>
              <a:ext uri="{FF2B5EF4-FFF2-40B4-BE49-F238E27FC236}">
                <a16:creationId xmlns:a16="http://schemas.microsoft.com/office/drawing/2014/main" id="{195918A5-3C07-4394-8E3B-6BB833D9E13F}"/>
              </a:ext>
            </a:extLst>
          </p:cNvPr>
          <p:cNvSpPr/>
          <p:nvPr/>
        </p:nvSpPr>
        <p:spPr>
          <a:xfrm>
            <a:off x="230459" y="1375627"/>
            <a:ext cx="709887" cy="653715"/>
          </a:xfrm>
          <a:prstGeom prst="ellipse">
            <a:avLst/>
          </a:prstGeom>
          <a:solidFill>
            <a:srgbClr val="FE8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3</a:t>
            </a:r>
            <a:endParaRPr lang="ru-RU" sz="2400" dirty="0">
              <a:solidFill>
                <a:prstClr val="white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67" name="TextBox 26">
            <a:extLst>
              <a:ext uri="{FF2B5EF4-FFF2-40B4-BE49-F238E27FC236}">
                <a16:creationId xmlns:a16="http://schemas.microsoft.com/office/drawing/2014/main" id="{2831310B-6AEA-4ED4-886C-E96207B8E65F}"/>
              </a:ext>
            </a:extLst>
          </p:cNvPr>
          <p:cNvSpPr txBox="1"/>
          <p:nvPr/>
        </p:nvSpPr>
        <p:spPr>
          <a:xfrm>
            <a:off x="925016" y="1516585"/>
            <a:ext cx="39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Lato Black" panose="020F0A02020204030203" pitchFamily="34" charset="0"/>
              </a:rPr>
              <a:t>Comparaison des solutions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Lato Black" panose="020F0A02020204030203" pitchFamily="34" charset="0"/>
            </a:endParaRPr>
          </a:p>
        </p:txBody>
      </p:sp>
      <p:cxnSp>
        <p:nvCxnSpPr>
          <p:cNvPr id="68" name="Straight Connector 2">
            <a:extLst>
              <a:ext uri="{FF2B5EF4-FFF2-40B4-BE49-F238E27FC236}">
                <a16:creationId xmlns:a16="http://schemas.microsoft.com/office/drawing/2014/main" id="{C63EAC5D-37A2-426D-8215-D385E87A75BB}"/>
              </a:ext>
            </a:extLst>
          </p:cNvPr>
          <p:cNvCxnSpPr>
            <a:cxnSpLocks/>
          </p:cNvCxnSpPr>
          <p:nvPr/>
        </p:nvCxnSpPr>
        <p:spPr>
          <a:xfrm flipV="1">
            <a:off x="6084043" y="1809750"/>
            <a:ext cx="0" cy="5048251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58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/>
      <p:bldP spid="26" grpId="0" animBg="1"/>
      <p:bldP spid="32" grpId="0" animBg="1"/>
      <p:bldP spid="65" grpId="0" animBg="1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20BE41-CB79-4E78-BA81-7D6DEFB584F4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A2299-EE30-4231-A48B-652DE875A450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A220E-21FA-465C-BE57-6BA2A0250CEC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14375C-DA9D-43B1-B412-27E0BD129B1F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627EB0-F51C-4202-8A15-1BE7EC2D9D72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06A82E-0A12-45CE-B5AD-28FDD8F15BAE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99521505-3E38-486C-A657-BB8B0EB8FD68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2BA0C07E-5BE8-4AE1-B213-3D0FFC51E2B8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94181231-2622-48C5-A9B1-EBDCBCE13908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DF57DC74-C167-4812-9CA1-A26C308BE4D9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0BC34814-598D-43D7-8A64-9AA5D31731D9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0F497BB0-E929-47DB-B0D0-C301D90F5987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796F84-CD1D-4C4D-851D-7A98DDEE25FE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9" name="Straight Connector 26">
            <a:extLst>
              <a:ext uri="{FF2B5EF4-FFF2-40B4-BE49-F238E27FC236}">
                <a16:creationId xmlns:a16="http://schemas.microsoft.com/office/drawing/2014/main" id="{918311B1-623E-465A-8742-319C3B941680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5413AEA-3C25-42F3-902C-5D8957FE7583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000128-1CA7-4137-9ADC-42DB51CED118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6A7756-4796-4BF6-810A-153E4D71ACEE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39D1E8-B6A1-4EB1-BED8-F43F6165F234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E2CC26-4169-45B3-8349-5A5ED5ABAFBE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18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88CAD71E-2417-4336-8CF4-00FC7EB8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10561"/>
              </p:ext>
            </p:extLst>
          </p:nvPr>
        </p:nvGraphicFramePr>
        <p:xfrm>
          <a:off x="3006723" y="2168083"/>
          <a:ext cx="8199732" cy="27776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3244">
                  <a:extLst>
                    <a:ext uri="{9D8B030D-6E8A-4147-A177-3AD203B41FA5}">
                      <a16:colId xmlns:a16="http://schemas.microsoft.com/office/drawing/2014/main" val="1306763497"/>
                    </a:ext>
                  </a:extLst>
                </a:gridCol>
                <a:gridCol w="2733244">
                  <a:extLst>
                    <a:ext uri="{9D8B030D-6E8A-4147-A177-3AD203B41FA5}">
                      <a16:colId xmlns:a16="http://schemas.microsoft.com/office/drawing/2014/main" val="3616685289"/>
                    </a:ext>
                  </a:extLst>
                </a:gridCol>
                <a:gridCol w="2733244">
                  <a:extLst>
                    <a:ext uri="{9D8B030D-6E8A-4147-A177-3AD203B41FA5}">
                      <a16:colId xmlns:a16="http://schemas.microsoft.com/office/drawing/2014/main" val="1071571895"/>
                    </a:ext>
                  </a:extLst>
                </a:gridCol>
              </a:tblGrid>
              <a:tr h="488351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Istio</a:t>
                      </a:r>
                      <a:endParaRPr lang="fr-FR" sz="2400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Linkerd</a:t>
                      </a:r>
                      <a:endParaRPr lang="fr-FR" sz="2400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Consul</a:t>
                      </a:r>
                    </a:p>
                  </a:txBody>
                  <a:tcPr>
                    <a:solidFill>
                      <a:srgbClr val="3DB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023457"/>
                  </a:ext>
                </a:extLst>
              </a:tr>
              <a:tr h="228934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Jaeger </a:t>
                      </a:r>
                      <a:r>
                        <a:rPr lang="en-US" sz="1800" dirty="0" err="1"/>
                        <a:t>ou</a:t>
                      </a:r>
                      <a:r>
                        <a:rPr lang="en-US" sz="1800" dirty="0"/>
                        <a:t> bien </a:t>
                      </a:r>
                      <a:r>
                        <a:rPr lang="en-US" sz="1800" dirty="0" err="1"/>
                        <a:t>Zipkin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sont</a:t>
                      </a:r>
                      <a:r>
                        <a:rPr lang="en-US" sz="1800" dirty="0"/>
                        <a:t> déjà </a:t>
                      </a:r>
                      <a:r>
                        <a:rPr lang="en-US" sz="1800" dirty="0" err="1"/>
                        <a:t>installés</a:t>
                      </a:r>
                      <a:r>
                        <a:rPr lang="en-US" sz="1800" dirty="0"/>
                        <a:t> avec Istio.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Il faut </a:t>
                      </a:r>
                      <a:r>
                        <a:rPr lang="en-US" sz="1800" dirty="0" err="1"/>
                        <a:t>ajouter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une</a:t>
                      </a:r>
                      <a:r>
                        <a:rPr lang="en-US" sz="1800" dirty="0"/>
                        <a:t> configuration.</a:t>
                      </a:r>
                      <a:endParaRPr lang="fr-FR" sz="1800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les outils de traçage ne sont pas installés.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nous avons besoin d’utiliser un proxy comme </a:t>
                      </a:r>
                      <a:r>
                        <a:rPr lang="fr-FR" dirty="0" err="1"/>
                        <a:t>OpenCensus</a:t>
                      </a:r>
                      <a:endParaRPr lang="fr-FR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les outils de traçage distribué ne sont pas installés.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la configuration dans Consul de ces outils est  très difficile plus le manque de la documentation.</a:t>
                      </a:r>
                    </a:p>
                  </a:txBody>
                  <a:tcPr>
                    <a:solidFill>
                      <a:srgbClr val="3DB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02324"/>
                  </a:ext>
                </a:extLst>
              </a:tr>
            </a:tbl>
          </a:graphicData>
        </a:graphic>
      </p:graphicFrame>
      <p:sp>
        <p:nvSpPr>
          <p:cNvPr id="37" name="Rounded Rectangle 38">
            <a:extLst>
              <a:ext uri="{FF2B5EF4-FFF2-40B4-BE49-F238E27FC236}">
                <a16:creationId xmlns:a16="http://schemas.microsoft.com/office/drawing/2014/main" id="{22EBF449-6162-471F-86E0-F2CE9DC9BE0B}"/>
              </a:ext>
            </a:extLst>
          </p:cNvPr>
          <p:cNvSpPr/>
          <p:nvPr/>
        </p:nvSpPr>
        <p:spPr>
          <a:xfrm>
            <a:off x="230459" y="1372916"/>
            <a:ext cx="4691920" cy="583867"/>
          </a:xfrm>
          <a:prstGeom prst="roundRect">
            <a:avLst>
              <a:gd name="adj" fmla="val 50000"/>
            </a:avLst>
          </a:prstGeom>
          <a:solidFill>
            <a:srgbClr val="A1B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2D7E48-B809-46EC-9626-AB5253D71EA5}"/>
              </a:ext>
            </a:extLst>
          </p:cNvPr>
          <p:cNvSpPr/>
          <p:nvPr/>
        </p:nvSpPr>
        <p:spPr>
          <a:xfrm>
            <a:off x="1390650" y="1469618"/>
            <a:ext cx="3019132" cy="378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294"/>
            <a:r>
              <a:rPr lang="fr-FR" dirty="0">
                <a:solidFill>
                  <a:prstClr val="white"/>
                </a:solidFill>
              </a:rPr>
              <a:t>L’observabilité et surveillance 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ED992F05-D9F0-46EA-AB4C-1DFEC6E47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7664"/>
              </p:ext>
            </p:extLst>
          </p:nvPr>
        </p:nvGraphicFramePr>
        <p:xfrm>
          <a:off x="230459" y="2678828"/>
          <a:ext cx="2694232" cy="226695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694232">
                  <a:extLst>
                    <a:ext uri="{9D8B030D-6E8A-4147-A177-3AD203B41FA5}">
                      <a16:colId xmlns:a16="http://schemas.microsoft.com/office/drawing/2014/main" val="1879938546"/>
                    </a:ext>
                  </a:extLst>
                </a:gridCol>
              </a:tblGrid>
              <a:tr h="22669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/>
                        <a:t>Le </a:t>
                      </a:r>
                      <a:r>
                        <a:rPr lang="en-US" sz="2000" b="1" dirty="0" err="1"/>
                        <a:t>traçage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distribué</a:t>
                      </a:r>
                      <a:endParaRPr lang="en-US" sz="2000" b="1" dirty="0"/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/>
                        <a:t>Distributed tracing</a:t>
                      </a:r>
                      <a:endParaRPr lang="fr-FR" sz="2000" b="1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35030"/>
                  </a:ext>
                </a:extLst>
              </a:tr>
            </a:tbl>
          </a:graphicData>
        </a:graphic>
      </p:graphicFrame>
      <p:graphicFrame>
        <p:nvGraphicFramePr>
          <p:cNvPr id="49" name="Table 49">
            <a:extLst>
              <a:ext uri="{FF2B5EF4-FFF2-40B4-BE49-F238E27FC236}">
                <a16:creationId xmlns:a16="http://schemas.microsoft.com/office/drawing/2014/main" id="{1CBCCD86-E00B-407C-961D-8ED24C8B2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8289"/>
              </p:ext>
            </p:extLst>
          </p:nvPr>
        </p:nvGraphicFramePr>
        <p:xfrm>
          <a:off x="3006724" y="5029920"/>
          <a:ext cx="8199731" cy="107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9731">
                  <a:extLst>
                    <a:ext uri="{9D8B030D-6E8A-4147-A177-3AD203B41FA5}">
                      <a16:colId xmlns:a16="http://schemas.microsoft.com/office/drawing/2014/main" val="4145706791"/>
                    </a:ext>
                  </a:extLst>
                </a:gridCol>
              </a:tblGrid>
              <a:tr h="107871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les 3 services </a:t>
                      </a:r>
                      <a:r>
                        <a:rPr lang="fr-FR" b="0" dirty="0" err="1">
                          <a:solidFill>
                            <a:schemeClr val="tx1"/>
                          </a:solidFill>
                        </a:rPr>
                        <a:t>Meshs</a:t>
                      </a:r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 le fourni avec les mêmes résultats. Parce que c’est le proxy </a:t>
                      </a:r>
                      <a:r>
                        <a:rPr lang="fr-FR" b="0" dirty="0" err="1">
                          <a:solidFill>
                            <a:schemeClr val="tx1"/>
                          </a:solidFill>
                        </a:rPr>
                        <a:t>Envoy</a:t>
                      </a:r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 qui se charge de cette tache.</a:t>
                      </a:r>
                    </a:p>
                  </a:txBody>
                  <a:tcPr>
                    <a:solidFill>
                      <a:srgbClr val="3DB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398953"/>
                  </a:ext>
                </a:extLst>
              </a:tr>
            </a:tbl>
          </a:graphicData>
        </a:graphic>
      </p:graphicFrame>
      <p:graphicFrame>
        <p:nvGraphicFramePr>
          <p:cNvPr id="50" name="Table 50">
            <a:extLst>
              <a:ext uri="{FF2B5EF4-FFF2-40B4-BE49-F238E27FC236}">
                <a16:creationId xmlns:a16="http://schemas.microsoft.com/office/drawing/2014/main" id="{1335BF86-FDC0-4D6C-9095-DCA6FC7D0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261507"/>
              </p:ext>
            </p:extLst>
          </p:nvPr>
        </p:nvGraphicFramePr>
        <p:xfrm>
          <a:off x="230458" y="5059647"/>
          <a:ext cx="2694232" cy="1048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4232">
                  <a:extLst>
                    <a:ext uri="{9D8B030D-6E8A-4147-A177-3AD203B41FA5}">
                      <a16:colId xmlns:a16="http://schemas.microsoft.com/office/drawing/2014/main" val="1519321042"/>
                    </a:ext>
                  </a:extLst>
                </a:gridCol>
              </a:tblGrid>
              <a:tr h="10489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Les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journaux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d’accès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Access logs </a:t>
                      </a:r>
                      <a:endParaRPr lang="fr-FR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DB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077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21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3432E3-2943-407F-86B0-2C13BF2C2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364" y="2743200"/>
            <a:ext cx="11009271" cy="771525"/>
          </a:xfrm>
        </p:spPr>
        <p:txBody>
          <a:bodyPr/>
          <a:lstStyle/>
          <a:p>
            <a:pPr algn="ctr"/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Introduction générale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3AA54B-A049-480F-9262-A3A173FB935B}"/>
              </a:ext>
            </a:extLst>
          </p:cNvPr>
          <p:cNvSpPr/>
          <p:nvPr/>
        </p:nvSpPr>
        <p:spPr>
          <a:xfrm>
            <a:off x="230462" y="6319935"/>
            <a:ext cx="813880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57985-E00D-4318-908A-DA37012D4F91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38473-E781-448F-95ED-8626FCC439C7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14F8B-A38E-49AC-8D8E-121B57B18865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2C794-B587-467A-8C60-1790EAA2438C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D13138-8113-4D83-8788-BB2D4E2C7C5A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2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A08BEC-12CE-4D3A-B93A-E72E85AEEE40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A99F89-96B7-408E-B09E-DB5C5B32A15D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F397A2-89E2-4724-9CC4-AAA1016F5ECF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5BA00A-627F-4129-A639-592AF28667C7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E35055-E116-413D-82EE-9DFEEAD83A81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6688EB-DD0D-4AD9-BC62-AF0807BFA2D8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F33509-44F6-4D12-8567-A0F6823BC4AA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878116-5B5F-4629-AE12-24FF32924136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12" name="ZoneTexte 12">
            <a:extLst>
              <a:ext uri="{FF2B5EF4-FFF2-40B4-BE49-F238E27FC236}">
                <a16:creationId xmlns:a16="http://schemas.microsoft.com/office/drawing/2014/main" id="{D9E1EA62-4473-4B04-BA5D-C8999C7A14AD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2A9F5647-0C90-4536-95BA-361F94B04932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14" name="ZoneTexte 14">
            <a:extLst>
              <a:ext uri="{FF2B5EF4-FFF2-40B4-BE49-F238E27FC236}">
                <a16:creationId xmlns:a16="http://schemas.microsoft.com/office/drawing/2014/main" id="{4F409C42-16B0-49B3-B1EF-2C96CE0AF529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15" name="ZoneTexte 11">
            <a:extLst>
              <a:ext uri="{FF2B5EF4-FFF2-40B4-BE49-F238E27FC236}">
                <a16:creationId xmlns:a16="http://schemas.microsoft.com/office/drawing/2014/main" id="{C25DCD07-F1D4-4933-806F-C566F7297782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9F42A-BA67-4814-8A04-0C1ADCA4EFCC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808D5650-E57E-4BA0-9B9F-EF3E007BA612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0C40A0D-8D3E-4E91-B984-61CFC0A5BCC7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4B488E-93CC-4D26-A755-720206710EF8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70045F-AA02-416E-93A5-A9652C268BC1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CE7D00-A7C5-4E68-84B0-2C5C6E2E9B97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690AC2-39ED-4927-86A2-65398EA48E7F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19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graphicFrame>
        <p:nvGraphicFramePr>
          <p:cNvPr id="23" name="Table 35">
            <a:extLst>
              <a:ext uri="{FF2B5EF4-FFF2-40B4-BE49-F238E27FC236}">
                <a16:creationId xmlns:a16="http://schemas.microsoft.com/office/drawing/2014/main" id="{EACB5DD8-2549-4301-A105-177EB2120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378661"/>
              </p:ext>
            </p:extLst>
          </p:nvPr>
        </p:nvGraphicFramePr>
        <p:xfrm>
          <a:off x="3022794" y="2266903"/>
          <a:ext cx="8127999" cy="39262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067634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166852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71571895"/>
                    </a:ext>
                  </a:extLst>
                </a:gridCol>
              </a:tblGrid>
              <a:tr h="445329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Istio</a:t>
                      </a:r>
                      <a:endParaRPr lang="fr-FR" sz="2400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Linkerd</a:t>
                      </a:r>
                      <a:endParaRPr lang="fr-FR" sz="2400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Consul</a:t>
                      </a:r>
                    </a:p>
                  </a:txBody>
                  <a:tcPr>
                    <a:solidFill>
                      <a:srgbClr val="3DB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023457"/>
                  </a:ext>
                </a:extLst>
              </a:tr>
              <a:tr h="346909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Configuration d’un </a:t>
                      </a:r>
                      <a:r>
                        <a:rPr lang="en-US" sz="1600" i="1" dirty="0" err="1"/>
                        <a:t>VirtualService</a:t>
                      </a:r>
                      <a:endParaRPr lang="en-US" sz="1600" i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/>
                        <a:t>Configuration « </a:t>
                      </a:r>
                      <a:r>
                        <a:rPr lang="fr-FR" sz="1600" i="1" dirty="0" err="1"/>
                        <a:t>DestinationRule</a:t>
                      </a:r>
                      <a:r>
                        <a:rPr lang="fr-FR" sz="1600" dirty="0"/>
                        <a:t> » pour définir les services destinataires</a:t>
                      </a:r>
                      <a:r>
                        <a:rPr lang="en-US" sz="1600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/>
                        <a:t>Pour la répartition du trafic de l’extérieur du « </a:t>
                      </a:r>
                      <a:r>
                        <a:rPr lang="fr-FR" sz="1600" i="1" dirty="0"/>
                        <a:t>Cluster </a:t>
                      </a:r>
                      <a:r>
                        <a:rPr lang="fr-FR" sz="1600" dirty="0"/>
                        <a:t>», </a:t>
                      </a:r>
                      <a:r>
                        <a:rPr lang="fr-FR" sz="1600" dirty="0" err="1"/>
                        <a:t>Istio</a:t>
                      </a:r>
                      <a:r>
                        <a:rPr lang="fr-FR" sz="1600" dirty="0"/>
                        <a:t> contient son propre config « </a:t>
                      </a:r>
                      <a:r>
                        <a:rPr lang="fr-FR" sz="1600" i="1" dirty="0" err="1"/>
                        <a:t>Ingress</a:t>
                      </a:r>
                      <a:r>
                        <a:rPr lang="fr-FR" sz="1600" i="1" dirty="0"/>
                        <a:t> Gateway </a:t>
                      </a:r>
                      <a:r>
                        <a:rPr lang="fr-FR" sz="1600" dirty="0"/>
                        <a:t>» qui va jouer le rôle d’un « </a:t>
                      </a:r>
                      <a:r>
                        <a:rPr lang="fr-FR" sz="1600" i="1" dirty="0"/>
                        <a:t>API Gateway </a:t>
                      </a:r>
                      <a:r>
                        <a:rPr lang="fr-FR" sz="1600" dirty="0"/>
                        <a:t>»</a:t>
                      </a:r>
                    </a:p>
                  </a:txBody>
                  <a:tcPr>
                    <a:solidFill>
                      <a:srgbClr val="3DBF9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i="1" dirty="0" err="1"/>
                        <a:t>TrafficSplit</a:t>
                      </a:r>
                      <a:r>
                        <a:rPr lang="en-US" sz="1600" i="1" dirty="0"/>
                        <a:t> workload</a:t>
                      </a:r>
                      <a:r>
                        <a:rPr lang="fr-FR" sz="1600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/>
                        <a:t>Créer une configuration « </a:t>
                      </a:r>
                      <a:r>
                        <a:rPr lang="fr-FR" sz="1600" i="1" dirty="0"/>
                        <a:t>Service </a:t>
                      </a:r>
                      <a:r>
                        <a:rPr lang="fr-FR" sz="1600" dirty="0"/>
                        <a:t>» pour chaque hôte destinataire.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 err="1"/>
                        <a:t>Linkerd</a:t>
                      </a:r>
                      <a:r>
                        <a:rPr lang="fr-FR" sz="1600" dirty="0"/>
                        <a:t> ne fournit pas sa propre config, dans ce cas, nous avons besoin d’utiliser un « </a:t>
                      </a:r>
                      <a:r>
                        <a:rPr lang="fr-FR" sz="1600" i="1" dirty="0" err="1"/>
                        <a:t>Ingress</a:t>
                      </a:r>
                      <a:r>
                        <a:rPr lang="fr-FR" sz="1600" i="1" dirty="0"/>
                        <a:t> Controller </a:t>
                      </a:r>
                      <a:r>
                        <a:rPr lang="fr-FR" sz="1600" dirty="0"/>
                        <a:t>» externe comme </a:t>
                      </a:r>
                      <a:r>
                        <a:rPr lang="fr-FR" sz="1600" b="0" i="1" dirty="0"/>
                        <a:t>Nginx</a:t>
                      </a:r>
                      <a:r>
                        <a:rPr lang="fr-FR" sz="1600" dirty="0"/>
                        <a:t>. </a:t>
                      </a:r>
                    </a:p>
                  </a:txBody>
                  <a:tcPr>
                    <a:solidFill>
                      <a:srgbClr val="3DBF9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/>
                        <a:t>Nous n’avons pas trouvé une documentation qui peut nous aider de configurer cette fonctionnalité dans </a:t>
                      </a:r>
                      <a:r>
                        <a:rPr lang="fr-FR" sz="1600" dirty="0" err="1"/>
                        <a:t>Kubernetes</a:t>
                      </a:r>
                      <a:endParaRPr lang="fr-FR" sz="1600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0232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1C658DB-D0C3-48A2-884D-F8E79D56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546165"/>
              </p:ext>
            </p:extLst>
          </p:nvPr>
        </p:nvGraphicFramePr>
        <p:xfrm>
          <a:off x="152400" y="2809874"/>
          <a:ext cx="2795917" cy="337197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795917">
                  <a:extLst>
                    <a:ext uri="{9D8B030D-6E8A-4147-A177-3AD203B41FA5}">
                      <a16:colId xmlns:a16="http://schemas.microsoft.com/office/drawing/2014/main" val="1879938546"/>
                    </a:ext>
                  </a:extLst>
                </a:gridCol>
              </a:tblGrid>
              <a:tr h="337197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/>
                        <a:t>La </a:t>
                      </a:r>
                      <a:r>
                        <a:rPr lang="en-US" sz="2000" b="1" dirty="0" err="1"/>
                        <a:t>répartition</a:t>
                      </a:r>
                      <a:r>
                        <a:rPr lang="en-US" sz="2000" b="1" dirty="0"/>
                        <a:t> du traffic</a:t>
                      </a:r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/>
                        <a:t>Traffic Split</a:t>
                      </a:r>
                      <a:endParaRPr lang="fr-FR" sz="2000" b="1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35030"/>
                  </a:ext>
                </a:extLst>
              </a:tr>
            </a:tbl>
          </a:graphicData>
        </a:graphic>
      </p:graphicFrame>
      <p:sp>
        <p:nvSpPr>
          <p:cNvPr id="30" name="Rounded Rectangle 31">
            <a:extLst>
              <a:ext uri="{FF2B5EF4-FFF2-40B4-BE49-F238E27FC236}">
                <a16:creationId xmlns:a16="http://schemas.microsoft.com/office/drawing/2014/main" id="{987FCEE7-9998-4CD5-9DF9-2E0893C538D1}"/>
              </a:ext>
            </a:extLst>
          </p:cNvPr>
          <p:cNvSpPr/>
          <p:nvPr/>
        </p:nvSpPr>
        <p:spPr>
          <a:xfrm>
            <a:off x="230459" y="1418202"/>
            <a:ext cx="4691920" cy="583867"/>
          </a:xfrm>
          <a:prstGeom prst="roundRect">
            <a:avLst>
              <a:gd name="adj" fmla="val 50000"/>
            </a:avLst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0E3B1E-FFC0-4157-810A-99FDDC2EE186}"/>
              </a:ext>
            </a:extLst>
          </p:cNvPr>
          <p:cNvSpPr/>
          <p:nvPr/>
        </p:nvSpPr>
        <p:spPr>
          <a:xfrm>
            <a:off x="1576881" y="1492677"/>
            <a:ext cx="2480539" cy="38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94"/>
            <a:r>
              <a:rPr lang="fr-FR" dirty="0">
                <a:solidFill>
                  <a:prstClr val="white"/>
                </a:solidFill>
              </a:rPr>
              <a:t>Management de trafic </a:t>
            </a:r>
          </a:p>
        </p:txBody>
      </p:sp>
    </p:spTree>
    <p:extLst>
      <p:ext uri="{BB962C8B-B14F-4D97-AF65-F5344CB8AC3E}">
        <p14:creationId xmlns:p14="http://schemas.microsoft.com/office/powerpoint/2010/main" val="290113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2F2E7A-E497-4EE5-A62D-0DD97F60BCCD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678186-0308-4175-BEC3-05A1191D8916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5B11F6-9463-49F9-8D09-8B21B81B18DB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8B1B2-95FF-41A0-AE03-B4DC0E8E1133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AE6521-5151-463B-A249-4A3CA875C631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CC501-0959-4333-AE6F-24B0A536754C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21980EC-AE00-4BBA-8F17-66D605117CFB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868EE4-E238-44FB-B73C-8472FA52562B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12" name="ZoneTexte 12">
            <a:extLst>
              <a:ext uri="{FF2B5EF4-FFF2-40B4-BE49-F238E27FC236}">
                <a16:creationId xmlns:a16="http://schemas.microsoft.com/office/drawing/2014/main" id="{20D12F4A-B015-4FD9-89D6-4B4107C7E19D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CB892FA9-B496-4F44-9628-EDA6DF12F7E7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14" name="ZoneTexte 14">
            <a:extLst>
              <a:ext uri="{FF2B5EF4-FFF2-40B4-BE49-F238E27FC236}">
                <a16:creationId xmlns:a16="http://schemas.microsoft.com/office/drawing/2014/main" id="{1E42E46F-FDE7-413A-BD62-51D70AB68DB5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15" name="ZoneTexte 11">
            <a:extLst>
              <a:ext uri="{FF2B5EF4-FFF2-40B4-BE49-F238E27FC236}">
                <a16:creationId xmlns:a16="http://schemas.microsoft.com/office/drawing/2014/main" id="{4589B9DE-06D9-4DB2-935C-55AB29694E3F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5E63-441F-4010-B02E-8B4C90C5E518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084C90DE-4729-4E32-80D3-D55D8A3A5E06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8444E52-301A-4F69-B346-DFB244D932E4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1976BD-C941-476B-AEE8-66C8068131BB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612BCD-9B24-45A4-BB5F-C739A36B84C3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C9693F-7F21-4577-ABDA-98157BB9F1F3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2" name="Table 35">
            <a:extLst>
              <a:ext uri="{FF2B5EF4-FFF2-40B4-BE49-F238E27FC236}">
                <a16:creationId xmlns:a16="http://schemas.microsoft.com/office/drawing/2014/main" id="{E5025B36-AE66-49AB-B546-9551ADCEB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180114"/>
              </p:ext>
            </p:extLst>
          </p:nvPr>
        </p:nvGraphicFramePr>
        <p:xfrm>
          <a:off x="3022794" y="2266904"/>
          <a:ext cx="8127999" cy="16518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067634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166852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71571895"/>
                    </a:ext>
                  </a:extLst>
                </a:gridCol>
              </a:tblGrid>
              <a:tr h="359305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Istio</a:t>
                      </a:r>
                      <a:endParaRPr lang="fr-FR" sz="2400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Linkerd</a:t>
                      </a:r>
                      <a:endParaRPr lang="fr-FR" sz="2400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Consul</a:t>
                      </a:r>
                    </a:p>
                  </a:txBody>
                  <a:tcPr>
                    <a:solidFill>
                      <a:srgbClr val="3DB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023457"/>
                  </a:ext>
                </a:extLst>
              </a:tr>
              <a:tr h="1194693">
                <a:tc gridSpan="3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/>
                        <a:t>Ces trois services </a:t>
                      </a:r>
                      <a:r>
                        <a:rPr lang="fr-FR" sz="1800" dirty="0" err="1"/>
                        <a:t>Meshs</a:t>
                      </a:r>
                      <a:r>
                        <a:rPr lang="fr-FR" sz="1800" dirty="0"/>
                        <a:t> fournissent une configuration </a:t>
                      </a:r>
                      <a:r>
                        <a:rPr lang="fr-FR" sz="1800" dirty="0" err="1"/>
                        <a:t>mTLS</a:t>
                      </a:r>
                      <a:r>
                        <a:rPr lang="fr-FR" sz="1800" dirty="0"/>
                        <a:t> automatique pour la communication interne entre les services, ils fournissent aussi la possibilité d’utiliser une solution externe pour la gestion de certificats. </a:t>
                      </a:r>
                    </a:p>
                  </a:txBody>
                  <a:tcPr>
                    <a:solidFill>
                      <a:srgbClr val="3DBF9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600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600" dirty="0"/>
                    </a:p>
                  </a:txBody>
                  <a:tcPr>
                    <a:solidFill>
                      <a:srgbClr val="3DB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023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EEE8CCC-E150-424A-9F5C-7575ED87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47412"/>
              </p:ext>
            </p:extLst>
          </p:nvPr>
        </p:nvGraphicFramePr>
        <p:xfrm>
          <a:off x="152400" y="2809875"/>
          <a:ext cx="2795917" cy="110892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795917">
                  <a:extLst>
                    <a:ext uri="{9D8B030D-6E8A-4147-A177-3AD203B41FA5}">
                      <a16:colId xmlns:a16="http://schemas.microsoft.com/office/drawing/2014/main" val="1879938546"/>
                    </a:ext>
                  </a:extLst>
                </a:gridCol>
              </a:tblGrid>
              <a:tr h="110892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/>
                        <a:t>Security </a:t>
                      </a:r>
                    </a:p>
                  </a:txBody>
                  <a:tcPr>
                    <a:solidFill>
                      <a:srgbClr val="3DB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35030"/>
                  </a:ext>
                </a:extLst>
              </a:tr>
            </a:tbl>
          </a:graphicData>
        </a:graphic>
      </p:graphicFrame>
      <p:grpSp>
        <p:nvGrpSpPr>
          <p:cNvPr id="26" name="Group 4">
            <a:extLst>
              <a:ext uri="{FF2B5EF4-FFF2-40B4-BE49-F238E27FC236}">
                <a16:creationId xmlns:a16="http://schemas.microsoft.com/office/drawing/2014/main" id="{E7FB9B79-19CF-4D3A-A48F-41950A6A6472}"/>
              </a:ext>
            </a:extLst>
          </p:cNvPr>
          <p:cNvGrpSpPr/>
          <p:nvPr/>
        </p:nvGrpSpPr>
        <p:grpSpPr>
          <a:xfrm>
            <a:off x="152400" y="1385380"/>
            <a:ext cx="4691920" cy="583867"/>
            <a:chOff x="531941" y="3230487"/>
            <a:chExt cx="4691920" cy="583867"/>
          </a:xfrm>
        </p:grpSpPr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FBF8BD45-D59D-45E7-BBD9-AF3547C609DD}"/>
                </a:ext>
              </a:extLst>
            </p:cNvPr>
            <p:cNvSpPr/>
            <p:nvPr/>
          </p:nvSpPr>
          <p:spPr>
            <a:xfrm>
              <a:off x="531941" y="3230487"/>
              <a:ext cx="4691920" cy="583867"/>
            </a:xfrm>
            <a:prstGeom prst="roundRect">
              <a:avLst>
                <a:gd name="adj" fmla="val 50000"/>
              </a:avLst>
            </a:prstGeom>
            <a:solidFill>
              <a:srgbClr val="01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2E1B03-C0E3-4D4F-901B-CE765E34246A}"/>
                </a:ext>
              </a:extLst>
            </p:cNvPr>
            <p:cNvSpPr/>
            <p:nvPr/>
          </p:nvSpPr>
          <p:spPr>
            <a:xfrm>
              <a:off x="1518769" y="3324909"/>
              <a:ext cx="17282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294"/>
              <a:r>
                <a:rPr lang="en-US" dirty="0">
                  <a:solidFill>
                    <a:prstClr val="white"/>
                  </a:solidFill>
                  <a:cs typeface="Lato Black" panose="020F0A02020204030203" pitchFamily="34" charset="0"/>
                </a:rPr>
                <a:t>S</a:t>
              </a:r>
              <a:r>
                <a:rPr lang="fr-FR" dirty="0">
                  <a:solidFill>
                    <a:prstClr val="white"/>
                  </a:solidFill>
                </a:rPr>
                <a:t>é</a:t>
              </a:r>
              <a:r>
                <a:rPr lang="en-US" dirty="0">
                  <a:solidFill>
                    <a:prstClr val="white"/>
                  </a:solidFill>
                  <a:cs typeface="Lato Black" panose="020F0A02020204030203" pitchFamily="34" charset="0"/>
                </a:rPr>
                <a:t>curit</a:t>
              </a:r>
              <a:r>
                <a:rPr lang="fr-FR" dirty="0">
                  <a:solidFill>
                    <a:prstClr val="white"/>
                  </a:solidFill>
                </a:rPr>
                <a:t>é</a:t>
              </a:r>
              <a:endParaRPr lang="ru-RU" dirty="0">
                <a:solidFill>
                  <a:prstClr val="white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2B0D1B7-0522-4705-9CCA-5BD7B1B8684F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20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58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41D508-C760-4A44-B207-B4F20ED5CC93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D03FA-88C3-438A-AFF4-CB43ECD47E68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EE8FA-78D0-4A21-A726-07DB10F07878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D9B759-DB73-40F8-96AF-073F9D07C2CB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CA2B70-BF2E-481C-9D5F-DA4D1105DAE0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73ED37-5FFF-4C50-AFE7-BF5E5A6249E0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2C6AA95-1881-47CE-9B91-50CEC53CF42F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21" name="ZoneTexte 10">
            <a:extLst>
              <a:ext uri="{FF2B5EF4-FFF2-40B4-BE49-F238E27FC236}">
                <a16:creationId xmlns:a16="http://schemas.microsoft.com/office/drawing/2014/main" id="{B344C87A-3C7C-4FFD-909A-4B93AF5C10AA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3" name="ZoneTexte 12">
            <a:extLst>
              <a:ext uri="{FF2B5EF4-FFF2-40B4-BE49-F238E27FC236}">
                <a16:creationId xmlns:a16="http://schemas.microsoft.com/office/drawing/2014/main" id="{42637D9E-F7B0-40F6-B87E-A0F89C323737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0E8BBD4E-A1FD-46BC-B321-086CD656AEC3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7" name="ZoneTexte 14">
            <a:extLst>
              <a:ext uri="{FF2B5EF4-FFF2-40B4-BE49-F238E27FC236}">
                <a16:creationId xmlns:a16="http://schemas.microsoft.com/office/drawing/2014/main" id="{F0577E5C-CA99-4FED-B242-AD6D81441EDB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9" name="ZoneTexte 11">
            <a:extLst>
              <a:ext uri="{FF2B5EF4-FFF2-40B4-BE49-F238E27FC236}">
                <a16:creationId xmlns:a16="http://schemas.microsoft.com/office/drawing/2014/main" id="{6466AD42-4FE6-4228-A255-8A6679F7F80C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D6955D-53F2-4088-897F-7FA6A373E440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1" name="Straight Connector 26">
            <a:extLst>
              <a:ext uri="{FF2B5EF4-FFF2-40B4-BE49-F238E27FC236}">
                <a16:creationId xmlns:a16="http://schemas.microsoft.com/office/drawing/2014/main" id="{0A8F6B61-A431-4A7C-9549-8D03A492379E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CC3A4CF-C785-4B71-B02E-A736A46A2CE6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AAE76C-0A1D-4440-9202-8633C8803934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4E2ADA-0E2B-4050-98FE-5806FFD174B9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BA2FA8-B3BB-45C6-808A-3E41A84021E7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F418A6-7872-43DE-8430-AE517877500D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21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7" name="Rounded Rectangle 31">
            <a:extLst>
              <a:ext uri="{FF2B5EF4-FFF2-40B4-BE49-F238E27FC236}">
                <a16:creationId xmlns:a16="http://schemas.microsoft.com/office/drawing/2014/main" id="{CAE9528D-5878-4588-97E1-1658DFF4242C}"/>
              </a:ext>
            </a:extLst>
          </p:cNvPr>
          <p:cNvSpPr/>
          <p:nvPr/>
        </p:nvSpPr>
        <p:spPr>
          <a:xfrm>
            <a:off x="230459" y="1441467"/>
            <a:ext cx="4691920" cy="583867"/>
          </a:xfrm>
          <a:prstGeom prst="roundRect">
            <a:avLst>
              <a:gd name="adj" fmla="val 50000"/>
            </a:avLst>
          </a:prstGeom>
          <a:solidFill>
            <a:srgbClr val="FE8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2CACF4-4033-466E-BE8E-4E7752A4BD18}"/>
              </a:ext>
            </a:extLst>
          </p:cNvPr>
          <p:cNvSpPr/>
          <p:nvPr/>
        </p:nvSpPr>
        <p:spPr>
          <a:xfrm>
            <a:off x="1541284" y="1501923"/>
            <a:ext cx="1728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294"/>
            <a:r>
              <a:rPr lang="en-US" dirty="0">
                <a:solidFill>
                  <a:prstClr val="white"/>
                </a:solidFill>
                <a:cs typeface="Lato Black" panose="020F0A02020204030203" pitchFamily="34" charset="0"/>
              </a:rPr>
              <a:t>Performance</a:t>
            </a:r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3" name="Picture 4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875247-CCDC-4D6A-8048-7D38D5707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9" y="2284591"/>
            <a:ext cx="8737724" cy="403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7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9E34AC-18D6-45EB-8DB5-D749D1A59BF5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74F6C6-ECFE-4E61-9C20-0DAC6A769662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C23E10-B505-454C-874E-352E718E999A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6C9D5-9D3A-4ED8-8531-A5094381222C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4FA071-D770-4F2B-8CF3-EEF3E822EC5D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9F1DD-2479-4A3C-84A9-0EB494AE9701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A1F9194-4DE8-4A72-B456-BAE859E138B4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AC7AF1D5-6293-489E-8A68-C4BB5674E72B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D8523268-8523-4D61-A68D-FC09C56F8187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E4F70DA8-A426-4157-AC08-20F41F910A59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6ACE8F11-F61B-48BA-810A-2A6BDFA6DDD5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F8C75391-C4CB-4CCA-ADAB-7F5E70CC3099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8AD4503C-66F8-4E8E-A6A4-30EEC7213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Les besoins fonctionnels</a:t>
            </a: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50539DFF-52D9-4F95-9F91-E8CCA82EF53A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8308F06-504E-4876-A5EB-DEA9D40AC0F5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97BB6D-66F2-482A-80F4-DDB04E255219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ZoneTexte 35">
            <a:extLst>
              <a:ext uri="{FF2B5EF4-FFF2-40B4-BE49-F238E27FC236}">
                <a16:creationId xmlns:a16="http://schemas.microsoft.com/office/drawing/2014/main" id="{6A31432F-069E-450F-9BDC-62BBC9079AD3}"/>
              </a:ext>
            </a:extLst>
          </p:cNvPr>
          <p:cNvSpPr txBox="1"/>
          <p:nvPr/>
        </p:nvSpPr>
        <p:spPr>
          <a:xfrm>
            <a:off x="522467" y="1907945"/>
            <a:ext cx="882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Il s’agit des fonctionnalités à assurer par l’application, l’application doit permettre de : 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/>
            </a:endParaRPr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EC88140D-50FB-47A7-8547-7F46012D9A05}"/>
              </a:ext>
            </a:extLst>
          </p:cNvPr>
          <p:cNvGrpSpPr/>
          <p:nvPr/>
        </p:nvGrpSpPr>
        <p:grpSpPr>
          <a:xfrm>
            <a:off x="634960" y="5114778"/>
            <a:ext cx="3366713" cy="769257"/>
            <a:chOff x="6042741" y="2051097"/>
            <a:chExt cx="3366713" cy="769257"/>
          </a:xfrm>
        </p:grpSpPr>
        <p:sp>
          <p:nvSpPr>
            <p:cNvPr id="34" name="Rounded Rectangle 54">
              <a:extLst>
                <a:ext uri="{FF2B5EF4-FFF2-40B4-BE49-F238E27FC236}">
                  <a16:creationId xmlns:a16="http://schemas.microsoft.com/office/drawing/2014/main" id="{43B71FF1-D718-496F-80FE-B9870C52ABE6}"/>
                </a:ext>
              </a:extLst>
            </p:cNvPr>
            <p:cNvSpPr/>
            <p:nvPr/>
          </p:nvSpPr>
          <p:spPr>
            <a:xfrm>
              <a:off x="6183061" y="2051097"/>
              <a:ext cx="3226393" cy="769257"/>
            </a:xfrm>
            <a:prstGeom prst="roundRect">
              <a:avLst>
                <a:gd name="adj" fmla="val 50000"/>
              </a:avLst>
            </a:prstGeom>
            <a:solidFill>
              <a:srgbClr val="A1B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35" name="Oval 58">
              <a:extLst>
                <a:ext uri="{FF2B5EF4-FFF2-40B4-BE49-F238E27FC236}">
                  <a16:creationId xmlns:a16="http://schemas.microsoft.com/office/drawing/2014/main" id="{244D636B-2CC7-4B66-AF70-72175F78E4CC}"/>
                </a:ext>
              </a:extLst>
            </p:cNvPr>
            <p:cNvSpPr/>
            <p:nvPr/>
          </p:nvSpPr>
          <p:spPr>
            <a:xfrm>
              <a:off x="8698499" y="2132533"/>
              <a:ext cx="606379" cy="606379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36" name="TextBox 62">
              <a:extLst>
                <a:ext uri="{FF2B5EF4-FFF2-40B4-BE49-F238E27FC236}">
                  <a16:creationId xmlns:a16="http://schemas.microsoft.com/office/drawing/2014/main" id="{5F158002-34DD-4224-936A-8DE8C82AB20E}"/>
                </a:ext>
              </a:extLst>
            </p:cNvPr>
            <p:cNvSpPr txBox="1"/>
            <p:nvPr/>
          </p:nvSpPr>
          <p:spPr>
            <a:xfrm>
              <a:off x="6042741" y="2277093"/>
              <a:ext cx="2515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dirty="0">
                  <a:solidFill>
                    <a:prstClr val="white"/>
                  </a:solidFill>
                  <a:latin typeface="Lato Black" panose="020F0A02020204030203" pitchFamily="34" charset="0"/>
                </a:rPr>
                <a:t>Le </a:t>
              </a:r>
              <a:r>
                <a:rPr lang="fr-FR" sz="1600" dirty="0" err="1">
                  <a:solidFill>
                    <a:prstClr val="white"/>
                  </a:solidFill>
                  <a:latin typeface="Lato Black" panose="020F0A02020204030203" pitchFamily="34" charset="0"/>
                </a:rPr>
                <a:t>Checkout</a:t>
              </a:r>
              <a:endParaRPr lang="fr-FR" sz="1600" dirty="0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  <p:grpSp>
        <p:nvGrpSpPr>
          <p:cNvPr id="37" name="Group 3">
            <a:extLst>
              <a:ext uri="{FF2B5EF4-FFF2-40B4-BE49-F238E27FC236}">
                <a16:creationId xmlns:a16="http://schemas.microsoft.com/office/drawing/2014/main" id="{D6854932-3B0B-4845-8D05-1BF45E1DBBD9}"/>
              </a:ext>
            </a:extLst>
          </p:cNvPr>
          <p:cNvGrpSpPr/>
          <p:nvPr/>
        </p:nvGrpSpPr>
        <p:grpSpPr>
          <a:xfrm>
            <a:off x="761303" y="2808339"/>
            <a:ext cx="3226393" cy="769257"/>
            <a:chOff x="925382" y="2051096"/>
            <a:chExt cx="3226393" cy="769257"/>
          </a:xfrm>
        </p:grpSpPr>
        <p:sp>
          <p:nvSpPr>
            <p:cNvPr id="38" name="Rounded Rectangle 52">
              <a:extLst>
                <a:ext uri="{FF2B5EF4-FFF2-40B4-BE49-F238E27FC236}">
                  <a16:creationId xmlns:a16="http://schemas.microsoft.com/office/drawing/2014/main" id="{85653041-995D-4091-903E-56871BF54CC8}"/>
                </a:ext>
              </a:extLst>
            </p:cNvPr>
            <p:cNvSpPr/>
            <p:nvPr/>
          </p:nvSpPr>
          <p:spPr>
            <a:xfrm>
              <a:off x="925382" y="2051096"/>
              <a:ext cx="3226393" cy="769257"/>
            </a:xfrm>
            <a:prstGeom prst="roundRect">
              <a:avLst>
                <a:gd name="adj" fmla="val 50000"/>
              </a:avLst>
            </a:prstGeom>
            <a:solidFill>
              <a:srgbClr val="008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39" name="Oval 56">
              <a:extLst>
                <a:ext uri="{FF2B5EF4-FFF2-40B4-BE49-F238E27FC236}">
                  <a16:creationId xmlns:a16="http://schemas.microsoft.com/office/drawing/2014/main" id="{51A847F5-9F8D-41C1-8E8C-37E3EE606A59}"/>
                </a:ext>
              </a:extLst>
            </p:cNvPr>
            <p:cNvSpPr/>
            <p:nvPr/>
          </p:nvSpPr>
          <p:spPr>
            <a:xfrm>
              <a:off x="3440820" y="2132534"/>
              <a:ext cx="606379" cy="606379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60">
              <a:extLst>
                <a:ext uri="{FF2B5EF4-FFF2-40B4-BE49-F238E27FC236}">
                  <a16:creationId xmlns:a16="http://schemas.microsoft.com/office/drawing/2014/main" id="{BD62318F-864A-4919-8073-6B0B9FD61740}"/>
                </a:ext>
              </a:extLst>
            </p:cNvPr>
            <p:cNvSpPr txBox="1"/>
            <p:nvPr/>
          </p:nvSpPr>
          <p:spPr>
            <a:xfrm>
              <a:off x="1103005" y="2175778"/>
              <a:ext cx="23040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dirty="0">
                  <a:solidFill>
                    <a:prstClr val="white"/>
                  </a:solidFill>
                  <a:latin typeface="Lato Black" panose="020F0A02020204030203" pitchFamily="34" charset="0"/>
                </a:rPr>
                <a:t>Gestion des comptes d’</a:t>
              </a:r>
              <a:r>
                <a:rPr lang="fr-FR" sz="1600" dirty="0" err="1">
                  <a:solidFill>
                    <a:prstClr val="white"/>
                  </a:solidFill>
                  <a:latin typeface="Lato Black" panose="020F0A02020204030203" pitchFamily="34" charset="0"/>
                </a:rPr>
                <a:t>utilisaturs</a:t>
              </a:r>
              <a:endParaRPr lang="fr-FR" sz="1600" dirty="0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  <p:grpSp>
        <p:nvGrpSpPr>
          <p:cNvPr id="41" name="Group 4">
            <a:extLst>
              <a:ext uri="{FF2B5EF4-FFF2-40B4-BE49-F238E27FC236}">
                <a16:creationId xmlns:a16="http://schemas.microsoft.com/office/drawing/2014/main" id="{A840B84C-E868-4A87-9440-906E19D9F1C5}"/>
              </a:ext>
            </a:extLst>
          </p:cNvPr>
          <p:cNvGrpSpPr/>
          <p:nvPr/>
        </p:nvGrpSpPr>
        <p:grpSpPr>
          <a:xfrm>
            <a:off x="688284" y="3971255"/>
            <a:ext cx="3296321" cy="769257"/>
            <a:chOff x="3175432" y="2141954"/>
            <a:chExt cx="3296321" cy="769257"/>
          </a:xfrm>
        </p:grpSpPr>
        <p:sp>
          <p:nvSpPr>
            <p:cNvPr id="42" name="Rounded Rectangle 53">
              <a:extLst>
                <a:ext uri="{FF2B5EF4-FFF2-40B4-BE49-F238E27FC236}">
                  <a16:creationId xmlns:a16="http://schemas.microsoft.com/office/drawing/2014/main" id="{46BF94EB-28EC-4058-B878-3C1F0651087D}"/>
                </a:ext>
              </a:extLst>
            </p:cNvPr>
            <p:cNvSpPr/>
            <p:nvPr/>
          </p:nvSpPr>
          <p:spPr>
            <a:xfrm>
              <a:off x="3245360" y="2141954"/>
              <a:ext cx="3226393" cy="769257"/>
            </a:xfrm>
            <a:prstGeom prst="roundRect">
              <a:avLst>
                <a:gd name="adj" fmla="val 50000"/>
              </a:avLst>
            </a:prstGeom>
            <a:solidFill>
              <a:srgbClr val="FE8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43" name="Oval 57">
              <a:extLst>
                <a:ext uri="{FF2B5EF4-FFF2-40B4-BE49-F238E27FC236}">
                  <a16:creationId xmlns:a16="http://schemas.microsoft.com/office/drawing/2014/main" id="{ED957B0B-58D9-486C-9B7C-BED13B05CB20}"/>
                </a:ext>
              </a:extLst>
            </p:cNvPr>
            <p:cNvSpPr/>
            <p:nvPr/>
          </p:nvSpPr>
          <p:spPr>
            <a:xfrm>
              <a:off x="5763795" y="2223391"/>
              <a:ext cx="606379" cy="606379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61">
              <a:extLst>
                <a:ext uri="{FF2B5EF4-FFF2-40B4-BE49-F238E27FC236}">
                  <a16:creationId xmlns:a16="http://schemas.microsoft.com/office/drawing/2014/main" id="{8B734098-E742-4582-AF16-3B3B0B139BE0}"/>
                </a:ext>
              </a:extLst>
            </p:cNvPr>
            <p:cNvSpPr txBox="1"/>
            <p:nvPr/>
          </p:nvSpPr>
          <p:spPr>
            <a:xfrm>
              <a:off x="3175432" y="2376428"/>
              <a:ext cx="2484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dirty="0">
                  <a:solidFill>
                    <a:prstClr val="white"/>
                  </a:solidFill>
                  <a:latin typeface="Lato Black" panose="020F0A02020204030203" pitchFamily="34" charset="0"/>
                </a:rPr>
                <a:t>Gestion des Avis</a:t>
              </a:r>
            </a:p>
          </p:txBody>
        </p:sp>
      </p:grpSp>
      <p:grpSp>
        <p:nvGrpSpPr>
          <p:cNvPr id="45" name="Group 1">
            <a:extLst>
              <a:ext uri="{FF2B5EF4-FFF2-40B4-BE49-F238E27FC236}">
                <a16:creationId xmlns:a16="http://schemas.microsoft.com/office/drawing/2014/main" id="{D308E5BE-9A1C-43FD-ACA7-D8194D8F758A}"/>
              </a:ext>
            </a:extLst>
          </p:cNvPr>
          <p:cNvGrpSpPr/>
          <p:nvPr/>
        </p:nvGrpSpPr>
        <p:grpSpPr>
          <a:xfrm>
            <a:off x="7544088" y="5126308"/>
            <a:ext cx="3226393" cy="769257"/>
            <a:chOff x="8864465" y="2051096"/>
            <a:chExt cx="3226393" cy="769257"/>
          </a:xfrm>
        </p:grpSpPr>
        <p:sp>
          <p:nvSpPr>
            <p:cNvPr id="46" name="Rounded Rectangle 55">
              <a:extLst>
                <a:ext uri="{FF2B5EF4-FFF2-40B4-BE49-F238E27FC236}">
                  <a16:creationId xmlns:a16="http://schemas.microsoft.com/office/drawing/2014/main" id="{67DD84CA-DF58-403E-B7A7-DE80965E9BC3}"/>
                </a:ext>
              </a:extLst>
            </p:cNvPr>
            <p:cNvSpPr/>
            <p:nvPr/>
          </p:nvSpPr>
          <p:spPr>
            <a:xfrm>
              <a:off x="8864465" y="2051096"/>
              <a:ext cx="3226393" cy="769257"/>
            </a:xfrm>
            <a:prstGeom prst="roundRect">
              <a:avLst>
                <a:gd name="adj" fmla="val 50000"/>
              </a:avLst>
            </a:prstGeom>
            <a:solidFill>
              <a:srgbClr val="D43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47" name="Oval 59">
              <a:extLst>
                <a:ext uri="{FF2B5EF4-FFF2-40B4-BE49-F238E27FC236}">
                  <a16:creationId xmlns:a16="http://schemas.microsoft.com/office/drawing/2014/main" id="{42BCD8ED-D51F-42B0-B3B2-0860A3043F7B}"/>
                </a:ext>
              </a:extLst>
            </p:cNvPr>
            <p:cNvSpPr/>
            <p:nvPr/>
          </p:nvSpPr>
          <p:spPr>
            <a:xfrm>
              <a:off x="8967787" y="2132533"/>
              <a:ext cx="606379" cy="606379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63">
              <a:extLst>
                <a:ext uri="{FF2B5EF4-FFF2-40B4-BE49-F238E27FC236}">
                  <a16:creationId xmlns:a16="http://schemas.microsoft.com/office/drawing/2014/main" id="{FB0AFC4F-D38D-431A-85A9-5B35B3F2F9CC}"/>
                </a:ext>
              </a:extLst>
            </p:cNvPr>
            <p:cNvSpPr txBox="1"/>
            <p:nvPr/>
          </p:nvSpPr>
          <p:spPr>
            <a:xfrm>
              <a:off x="9636099" y="2281833"/>
              <a:ext cx="2234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prstClr val="white"/>
                  </a:solidFill>
                  <a:latin typeface="Lato Black" panose="020F0A02020204030203" pitchFamily="34" charset="0"/>
                </a:rPr>
                <a:t>Gestion des ordres</a:t>
              </a:r>
            </a:p>
          </p:txBody>
        </p:sp>
      </p:grpSp>
      <p:grpSp>
        <p:nvGrpSpPr>
          <p:cNvPr id="49" name="Group 64">
            <a:extLst>
              <a:ext uri="{FF2B5EF4-FFF2-40B4-BE49-F238E27FC236}">
                <a16:creationId xmlns:a16="http://schemas.microsoft.com/office/drawing/2014/main" id="{7C4F65FF-7C0D-462A-A796-2ADA3AAA0C61}"/>
              </a:ext>
            </a:extLst>
          </p:cNvPr>
          <p:cNvGrpSpPr/>
          <p:nvPr/>
        </p:nvGrpSpPr>
        <p:grpSpPr>
          <a:xfrm>
            <a:off x="7555267" y="3976349"/>
            <a:ext cx="3226393" cy="769257"/>
            <a:chOff x="925382" y="2051096"/>
            <a:chExt cx="3226393" cy="769257"/>
          </a:xfrm>
        </p:grpSpPr>
        <p:sp>
          <p:nvSpPr>
            <p:cNvPr id="50" name="Rounded Rectangle 65">
              <a:extLst>
                <a:ext uri="{FF2B5EF4-FFF2-40B4-BE49-F238E27FC236}">
                  <a16:creationId xmlns:a16="http://schemas.microsoft.com/office/drawing/2014/main" id="{7C6F0319-D72F-418C-AE2E-9C55D68038B8}"/>
                </a:ext>
              </a:extLst>
            </p:cNvPr>
            <p:cNvSpPr/>
            <p:nvPr/>
          </p:nvSpPr>
          <p:spPr>
            <a:xfrm>
              <a:off x="925382" y="2051096"/>
              <a:ext cx="3226393" cy="76925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51" name="Oval 66">
              <a:extLst>
                <a:ext uri="{FF2B5EF4-FFF2-40B4-BE49-F238E27FC236}">
                  <a16:creationId xmlns:a16="http://schemas.microsoft.com/office/drawing/2014/main" id="{2F81CFA3-B70C-4E92-97A3-4EAF2C219AF6}"/>
                </a:ext>
              </a:extLst>
            </p:cNvPr>
            <p:cNvSpPr/>
            <p:nvPr/>
          </p:nvSpPr>
          <p:spPr>
            <a:xfrm>
              <a:off x="1023937" y="2132534"/>
              <a:ext cx="606379" cy="606379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67">
              <a:extLst>
                <a:ext uri="{FF2B5EF4-FFF2-40B4-BE49-F238E27FC236}">
                  <a16:creationId xmlns:a16="http://schemas.microsoft.com/office/drawing/2014/main" id="{A665A376-D016-472E-B014-C10FA17E1BAA}"/>
                </a:ext>
              </a:extLst>
            </p:cNvPr>
            <p:cNvSpPr txBox="1"/>
            <p:nvPr/>
          </p:nvSpPr>
          <p:spPr>
            <a:xfrm>
              <a:off x="1685837" y="2247717"/>
              <a:ext cx="2304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prstClr val="white"/>
                  </a:solidFill>
                  <a:latin typeface="Lato Black" panose="020F0A02020204030203" pitchFamily="34" charset="0"/>
                </a:rPr>
                <a:t>Gestion du panier</a:t>
              </a:r>
            </a:p>
          </p:txBody>
        </p:sp>
      </p:grpSp>
      <p:grpSp>
        <p:nvGrpSpPr>
          <p:cNvPr id="53" name="Group 69">
            <a:extLst>
              <a:ext uri="{FF2B5EF4-FFF2-40B4-BE49-F238E27FC236}">
                <a16:creationId xmlns:a16="http://schemas.microsoft.com/office/drawing/2014/main" id="{752198FB-7CBD-4166-8A3A-BC84EB21D41F}"/>
              </a:ext>
            </a:extLst>
          </p:cNvPr>
          <p:cNvGrpSpPr/>
          <p:nvPr/>
        </p:nvGrpSpPr>
        <p:grpSpPr>
          <a:xfrm>
            <a:off x="7515613" y="2810188"/>
            <a:ext cx="3283344" cy="785323"/>
            <a:chOff x="925382" y="2051096"/>
            <a:chExt cx="3226393" cy="769257"/>
          </a:xfrm>
        </p:grpSpPr>
        <p:sp>
          <p:nvSpPr>
            <p:cNvPr id="54" name="Rounded Rectangle 70">
              <a:extLst>
                <a:ext uri="{FF2B5EF4-FFF2-40B4-BE49-F238E27FC236}">
                  <a16:creationId xmlns:a16="http://schemas.microsoft.com/office/drawing/2014/main" id="{EBAF67DC-D07B-47C8-B448-5CD4B59A5CD9}"/>
                </a:ext>
              </a:extLst>
            </p:cNvPr>
            <p:cNvSpPr/>
            <p:nvPr/>
          </p:nvSpPr>
          <p:spPr>
            <a:xfrm>
              <a:off x="925382" y="2051096"/>
              <a:ext cx="3226393" cy="769257"/>
            </a:xfrm>
            <a:prstGeom prst="roundRect">
              <a:avLst>
                <a:gd name="adj" fmla="val 50000"/>
              </a:avLst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55" name="Oval 71">
              <a:extLst>
                <a:ext uri="{FF2B5EF4-FFF2-40B4-BE49-F238E27FC236}">
                  <a16:creationId xmlns:a16="http://schemas.microsoft.com/office/drawing/2014/main" id="{7DAFE485-6ACD-427E-8C2B-B5A465ADF1A9}"/>
                </a:ext>
              </a:extLst>
            </p:cNvPr>
            <p:cNvSpPr/>
            <p:nvPr/>
          </p:nvSpPr>
          <p:spPr>
            <a:xfrm>
              <a:off x="1023937" y="2132534"/>
              <a:ext cx="606379" cy="606379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prstClr val="white"/>
                </a:solidFill>
              </a:endParaRPr>
            </a:p>
          </p:txBody>
        </p:sp>
        <p:sp>
          <p:nvSpPr>
            <p:cNvPr id="56" name="TextBox 72">
              <a:extLst>
                <a:ext uri="{FF2B5EF4-FFF2-40B4-BE49-F238E27FC236}">
                  <a16:creationId xmlns:a16="http://schemas.microsoft.com/office/drawing/2014/main" id="{D589B94C-A892-46C7-A667-CFF13B5506EE}"/>
                </a:ext>
              </a:extLst>
            </p:cNvPr>
            <p:cNvSpPr txBox="1"/>
            <p:nvPr/>
          </p:nvSpPr>
          <p:spPr>
            <a:xfrm>
              <a:off x="1659019" y="2275302"/>
              <a:ext cx="2304067" cy="33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prstClr val="white"/>
                  </a:solidFill>
                  <a:latin typeface="Lato Black" panose="020F0A02020204030203" pitchFamily="34" charset="0"/>
                </a:rPr>
                <a:t>Gestion des produits</a:t>
              </a:r>
            </a:p>
          </p:txBody>
        </p:sp>
      </p:grpSp>
      <p:grpSp>
        <p:nvGrpSpPr>
          <p:cNvPr id="57" name="Group 73">
            <a:extLst>
              <a:ext uri="{FF2B5EF4-FFF2-40B4-BE49-F238E27FC236}">
                <a16:creationId xmlns:a16="http://schemas.microsoft.com/office/drawing/2014/main" id="{AB4BB4E0-A54E-4B14-9938-40FF8F895B51}"/>
              </a:ext>
            </a:extLst>
          </p:cNvPr>
          <p:cNvGrpSpPr/>
          <p:nvPr/>
        </p:nvGrpSpPr>
        <p:grpSpPr>
          <a:xfrm>
            <a:off x="4348022" y="2277277"/>
            <a:ext cx="2846919" cy="4364727"/>
            <a:chOff x="4330495" y="1808211"/>
            <a:chExt cx="2846919" cy="4364727"/>
          </a:xfrm>
        </p:grpSpPr>
        <p:grpSp>
          <p:nvGrpSpPr>
            <p:cNvPr id="58" name="Group 74">
              <a:extLst>
                <a:ext uri="{FF2B5EF4-FFF2-40B4-BE49-F238E27FC236}">
                  <a16:creationId xmlns:a16="http://schemas.microsoft.com/office/drawing/2014/main" id="{ABC2DF71-34DC-4C8E-9936-724A7D851041}"/>
                </a:ext>
              </a:extLst>
            </p:cNvPr>
            <p:cNvGrpSpPr/>
            <p:nvPr/>
          </p:nvGrpSpPr>
          <p:grpSpPr>
            <a:xfrm>
              <a:off x="4330495" y="1808211"/>
              <a:ext cx="2846919" cy="4364727"/>
              <a:chOff x="5395207" y="3009059"/>
              <a:chExt cx="1064569" cy="1632134"/>
            </a:xfrm>
            <a:solidFill>
              <a:schemeClr val="bg1">
                <a:lumMod val="75000"/>
              </a:schemeClr>
            </a:solidFill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DB5AD9BF-4C45-4238-A46A-61D174141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5207" y="3009059"/>
                <a:ext cx="1064569" cy="1205693"/>
              </a:xfrm>
              <a:custGeom>
                <a:avLst/>
                <a:gdLst>
                  <a:gd name="T0" fmla="*/ 72 w 144"/>
                  <a:gd name="T1" fmla="*/ 0 h 164"/>
                  <a:gd name="T2" fmla="*/ 0 w 144"/>
                  <a:gd name="T3" fmla="*/ 71 h 164"/>
                  <a:gd name="T4" fmla="*/ 13 w 144"/>
                  <a:gd name="T5" fmla="*/ 112 h 164"/>
                  <a:gd name="T6" fmla="*/ 19 w 144"/>
                  <a:gd name="T7" fmla="*/ 125 h 164"/>
                  <a:gd name="T8" fmla="*/ 25 w 144"/>
                  <a:gd name="T9" fmla="*/ 137 h 164"/>
                  <a:gd name="T10" fmla="*/ 33 w 144"/>
                  <a:gd name="T11" fmla="*/ 163 h 164"/>
                  <a:gd name="T12" fmla="*/ 33 w 144"/>
                  <a:gd name="T13" fmla="*/ 164 h 164"/>
                  <a:gd name="T14" fmla="*/ 47 w 144"/>
                  <a:gd name="T15" fmla="*/ 164 h 164"/>
                  <a:gd name="T16" fmla="*/ 46 w 144"/>
                  <a:gd name="T17" fmla="*/ 159 h 164"/>
                  <a:gd name="T18" fmla="*/ 37 w 144"/>
                  <a:gd name="T19" fmla="*/ 133 h 164"/>
                  <a:gd name="T20" fmla="*/ 31 w 144"/>
                  <a:gd name="T21" fmla="*/ 119 h 164"/>
                  <a:gd name="T22" fmla="*/ 25 w 144"/>
                  <a:gd name="T23" fmla="*/ 106 h 164"/>
                  <a:gd name="T24" fmla="*/ 25 w 144"/>
                  <a:gd name="T25" fmla="*/ 106 h 164"/>
                  <a:gd name="T26" fmla="*/ 14 w 144"/>
                  <a:gd name="T27" fmla="*/ 71 h 164"/>
                  <a:gd name="T28" fmla="*/ 72 w 144"/>
                  <a:gd name="T29" fmla="*/ 13 h 164"/>
                  <a:gd name="T30" fmla="*/ 131 w 144"/>
                  <a:gd name="T31" fmla="*/ 71 h 164"/>
                  <a:gd name="T32" fmla="*/ 120 w 144"/>
                  <a:gd name="T33" fmla="*/ 107 h 164"/>
                  <a:gd name="T34" fmla="*/ 113 w 144"/>
                  <a:gd name="T35" fmla="*/ 119 h 164"/>
                  <a:gd name="T36" fmla="*/ 107 w 144"/>
                  <a:gd name="T37" fmla="*/ 133 h 164"/>
                  <a:gd name="T38" fmla="*/ 99 w 144"/>
                  <a:gd name="T39" fmla="*/ 159 h 164"/>
                  <a:gd name="T40" fmla="*/ 97 w 144"/>
                  <a:gd name="T41" fmla="*/ 164 h 164"/>
                  <a:gd name="T42" fmla="*/ 111 w 144"/>
                  <a:gd name="T43" fmla="*/ 164 h 164"/>
                  <a:gd name="T44" fmla="*/ 112 w 144"/>
                  <a:gd name="T45" fmla="*/ 163 h 164"/>
                  <a:gd name="T46" fmla="*/ 120 w 144"/>
                  <a:gd name="T47" fmla="*/ 137 h 164"/>
                  <a:gd name="T48" fmla="*/ 125 w 144"/>
                  <a:gd name="T49" fmla="*/ 125 h 164"/>
                  <a:gd name="T50" fmla="*/ 131 w 144"/>
                  <a:gd name="T51" fmla="*/ 113 h 164"/>
                  <a:gd name="T52" fmla="*/ 144 w 144"/>
                  <a:gd name="T53" fmla="*/ 71 h 164"/>
                  <a:gd name="T54" fmla="*/ 72 w 144"/>
                  <a:gd name="T5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4" h="164">
                    <a:moveTo>
                      <a:pt x="72" y="0"/>
                    </a:moveTo>
                    <a:cubicBezTo>
                      <a:pt x="33" y="0"/>
                      <a:pt x="0" y="32"/>
                      <a:pt x="0" y="71"/>
                    </a:cubicBezTo>
                    <a:cubicBezTo>
                      <a:pt x="0" y="87"/>
                      <a:pt x="7" y="101"/>
                      <a:pt x="13" y="112"/>
                    </a:cubicBezTo>
                    <a:cubicBezTo>
                      <a:pt x="13" y="113"/>
                      <a:pt x="17" y="121"/>
                      <a:pt x="19" y="125"/>
                    </a:cubicBezTo>
                    <a:cubicBezTo>
                      <a:pt x="21" y="129"/>
                      <a:pt x="23" y="133"/>
                      <a:pt x="25" y="137"/>
                    </a:cubicBezTo>
                    <a:cubicBezTo>
                      <a:pt x="28" y="145"/>
                      <a:pt x="30" y="154"/>
                      <a:pt x="33" y="163"/>
                    </a:cubicBezTo>
                    <a:cubicBezTo>
                      <a:pt x="33" y="163"/>
                      <a:pt x="33" y="164"/>
                      <a:pt x="33" y="164"/>
                    </a:cubicBezTo>
                    <a:cubicBezTo>
                      <a:pt x="47" y="164"/>
                      <a:pt x="47" y="164"/>
                      <a:pt x="47" y="164"/>
                    </a:cubicBezTo>
                    <a:cubicBezTo>
                      <a:pt x="47" y="163"/>
                      <a:pt x="46" y="161"/>
                      <a:pt x="46" y="159"/>
                    </a:cubicBezTo>
                    <a:cubicBezTo>
                      <a:pt x="43" y="150"/>
                      <a:pt x="40" y="141"/>
                      <a:pt x="37" y="133"/>
                    </a:cubicBezTo>
                    <a:cubicBezTo>
                      <a:pt x="35" y="128"/>
                      <a:pt x="33" y="123"/>
                      <a:pt x="31" y="119"/>
                    </a:cubicBezTo>
                    <a:cubicBezTo>
                      <a:pt x="29" y="115"/>
                      <a:pt x="25" y="106"/>
                      <a:pt x="25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18" y="93"/>
                      <a:pt x="14" y="83"/>
                      <a:pt x="14" y="71"/>
                    </a:cubicBezTo>
                    <a:cubicBezTo>
                      <a:pt x="14" y="39"/>
                      <a:pt x="40" y="13"/>
                      <a:pt x="72" y="13"/>
                    </a:cubicBezTo>
                    <a:cubicBezTo>
                      <a:pt x="104" y="13"/>
                      <a:pt x="131" y="39"/>
                      <a:pt x="131" y="71"/>
                    </a:cubicBezTo>
                    <a:cubicBezTo>
                      <a:pt x="131" y="84"/>
                      <a:pt x="126" y="94"/>
                      <a:pt x="120" y="107"/>
                    </a:cubicBezTo>
                    <a:cubicBezTo>
                      <a:pt x="119" y="107"/>
                      <a:pt x="115" y="115"/>
                      <a:pt x="113" y="119"/>
                    </a:cubicBezTo>
                    <a:cubicBezTo>
                      <a:pt x="111" y="123"/>
                      <a:pt x="109" y="127"/>
                      <a:pt x="107" y="133"/>
                    </a:cubicBezTo>
                    <a:cubicBezTo>
                      <a:pt x="104" y="141"/>
                      <a:pt x="101" y="150"/>
                      <a:pt x="99" y="159"/>
                    </a:cubicBezTo>
                    <a:cubicBezTo>
                      <a:pt x="98" y="161"/>
                      <a:pt x="98" y="163"/>
                      <a:pt x="97" y="164"/>
                    </a:cubicBezTo>
                    <a:cubicBezTo>
                      <a:pt x="111" y="164"/>
                      <a:pt x="111" y="164"/>
                      <a:pt x="111" y="164"/>
                    </a:cubicBezTo>
                    <a:cubicBezTo>
                      <a:pt x="111" y="164"/>
                      <a:pt x="111" y="163"/>
                      <a:pt x="112" y="163"/>
                    </a:cubicBezTo>
                    <a:cubicBezTo>
                      <a:pt x="114" y="154"/>
                      <a:pt x="117" y="146"/>
                      <a:pt x="120" y="137"/>
                    </a:cubicBezTo>
                    <a:cubicBezTo>
                      <a:pt x="122" y="133"/>
                      <a:pt x="123" y="129"/>
                      <a:pt x="125" y="125"/>
                    </a:cubicBezTo>
                    <a:cubicBezTo>
                      <a:pt x="127" y="121"/>
                      <a:pt x="131" y="113"/>
                      <a:pt x="131" y="113"/>
                    </a:cubicBezTo>
                    <a:cubicBezTo>
                      <a:pt x="139" y="99"/>
                      <a:pt x="144" y="86"/>
                      <a:pt x="144" y="71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BAC253DE-A493-41CA-A59C-6A9D8D801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7572" y="4383485"/>
                <a:ext cx="576767" cy="257708"/>
              </a:xfrm>
              <a:custGeom>
                <a:avLst/>
                <a:gdLst>
                  <a:gd name="T0" fmla="*/ 0 w 78"/>
                  <a:gd name="T1" fmla="*/ 6 h 35"/>
                  <a:gd name="T2" fmla="*/ 15 w 78"/>
                  <a:gd name="T3" fmla="*/ 20 h 35"/>
                  <a:gd name="T4" fmla="*/ 19 w 78"/>
                  <a:gd name="T5" fmla="*/ 20 h 35"/>
                  <a:gd name="T6" fmla="*/ 19 w 78"/>
                  <a:gd name="T7" fmla="*/ 21 h 35"/>
                  <a:gd name="T8" fmla="*/ 33 w 78"/>
                  <a:gd name="T9" fmla="*/ 35 h 35"/>
                  <a:gd name="T10" fmla="*/ 46 w 78"/>
                  <a:gd name="T11" fmla="*/ 35 h 35"/>
                  <a:gd name="T12" fmla="*/ 60 w 78"/>
                  <a:gd name="T13" fmla="*/ 21 h 35"/>
                  <a:gd name="T14" fmla="*/ 60 w 78"/>
                  <a:gd name="T15" fmla="*/ 20 h 35"/>
                  <a:gd name="T16" fmla="*/ 64 w 78"/>
                  <a:gd name="T17" fmla="*/ 20 h 35"/>
                  <a:gd name="T18" fmla="*/ 78 w 78"/>
                  <a:gd name="T19" fmla="*/ 6 h 35"/>
                  <a:gd name="T20" fmla="*/ 78 w 78"/>
                  <a:gd name="T21" fmla="*/ 0 h 35"/>
                  <a:gd name="T22" fmla="*/ 0 w 78"/>
                  <a:gd name="T23" fmla="*/ 0 h 35"/>
                  <a:gd name="T24" fmla="*/ 0 w 78"/>
                  <a:gd name="T25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" h="35">
                    <a:moveTo>
                      <a:pt x="0" y="6"/>
                    </a:moveTo>
                    <a:cubicBezTo>
                      <a:pt x="0" y="14"/>
                      <a:pt x="7" y="20"/>
                      <a:pt x="15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9"/>
                      <a:pt x="25" y="35"/>
                      <a:pt x="33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53" y="35"/>
                      <a:pt x="60" y="29"/>
                      <a:pt x="60" y="21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72" y="20"/>
                      <a:pt x="78" y="14"/>
                      <a:pt x="78" y="6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Rectangle 7">
                <a:extLst>
                  <a:ext uri="{FF2B5EF4-FFF2-40B4-BE49-F238E27FC236}">
                    <a16:creationId xmlns:a16="http://schemas.microsoft.com/office/drawing/2014/main" id="{F181FFC6-6887-44C4-B8FC-792AC2329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7574" y="4273042"/>
                <a:ext cx="576769" cy="5829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TextBox 75">
              <a:extLst>
                <a:ext uri="{FF2B5EF4-FFF2-40B4-BE49-F238E27FC236}">
                  <a16:creationId xmlns:a16="http://schemas.microsoft.com/office/drawing/2014/main" id="{93DE0348-C94E-42A7-9E36-A70C8E5A95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011861" y="227784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rgbClr val="FF8504"/>
                  </a:solidFill>
                  <a:latin typeface="FontAwesome" pitchFamily="2" charset="0"/>
                </a:rPr>
                <a:t></a:t>
              </a:r>
              <a:endParaRPr lang="ru-RU" sz="2800" dirty="0">
                <a:solidFill>
                  <a:srgbClr val="FF8504"/>
                </a:solidFill>
              </a:endParaRPr>
            </a:p>
          </p:txBody>
        </p:sp>
        <p:sp>
          <p:nvSpPr>
            <p:cNvPr id="60" name="TextBox 76">
              <a:extLst>
                <a:ext uri="{FF2B5EF4-FFF2-40B4-BE49-F238E27FC236}">
                  <a16:creationId xmlns:a16="http://schemas.microsoft.com/office/drawing/2014/main" id="{E9FFE6A1-45F7-43ED-A230-7AFE9FE401B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71321" y="4177221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rgbClr val="3DBF9C"/>
                  </a:solidFill>
                  <a:latin typeface="FontAwesome" pitchFamily="2" charset="0"/>
                </a:rPr>
                <a:t></a:t>
              </a:r>
              <a:endParaRPr lang="ru-RU" sz="2800" dirty="0">
                <a:solidFill>
                  <a:srgbClr val="3DBF9C"/>
                </a:solidFill>
              </a:endParaRPr>
            </a:p>
          </p:txBody>
        </p:sp>
        <p:sp>
          <p:nvSpPr>
            <p:cNvPr id="61" name="TextBox 77">
              <a:extLst>
                <a:ext uri="{FF2B5EF4-FFF2-40B4-BE49-F238E27FC236}">
                  <a16:creationId xmlns:a16="http://schemas.microsoft.com/office/drawing/2014/main" id="{B408DEF2-D34E-488D-B028-D59B611CE1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172217" y="420747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rgbClr val="A1BC1F"/>
                  </a:solidFill>
                  <a:latin typeface="FontAwesome" pitchFamily="2" charset="0"/>
                </a:rPr>
                <a:t></a:t>
              </a:r>
              <a:endParaRPr lang="ru-RU" sz="4000" dirty="0">
                <a:solidFill>
                  <a:srgbClr val="A1BC1F"/>
                </a:solidFill>
              </a:endParaRPr>
            </a:p>
          </p:txBody>
        </p:sp>
        <p:sp>
          <p:nvSpPr>
            <p:cNvPr id="62" name="TextBox 78">
              <a:extLst>
                <a:ext uri="{FF2B5EF4-FFF2-40B4-BE49-F238E27FC236}">
                  <a16:creationId xmlns:a16="http://schemas.microsoft.com/office/drawing/2014/main" id="{337BA142-A4C3-4366-89B7-C07FA17F260F}"/>
                </a:ext>
              </a:extLst>
            </p:cNvPr>
            <p:cNvSpPr txBox="1">
              <a:spLocks noChangeAspect="1"/>
            </p:cNvSpPr>
            <p:nvPr/>
          </p:nvSpPr>
          <p:spPr>
            <a:xfrm rot="2852658">
              <a:off x="4978639" y="3423278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rgbClr val="404040"/>
                  </a:solidFill>
                  <a:latin typeface="FontAwesome" pitchFamily="2" charset="0"/>
                </a:rPr>
                <a:t></a:t>
              </a:r>
              <a:endParaRPr lang="ru-RU" sz="2800" dirty="0">
                <a:solidFill>
                  <a:srgbClr val="404040"/>
                </a:solidFill>
              </a:endParaRPr>
            </a:p>
          </p:txBody>
        </p:sp>
        <p:sp>
          <p:nvSpPr>
            <p:cNvPr id="63" name="TextBox 79">
              <a:extLst>
                <a:ext uri="{FF2B5EF4-FFF2-40B4-BE49-F238E27FC236}">
                  <a16:creationId xmlns:a16="http://schemas.microsoft.com/office/drawing/2014/main" id="{CB97F002-33FB-4436-9CC2-08F1FFC694B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56218" y="278231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rgbClr val="0087B1"/>
                  </a:solidFill>
                  <a:latin typeface="FontAwesome" pitchFamily="2" charset="0"/>
                </a:rPr>
                <a:t></a:t>
              </a:r>
              <a:endParaRPr lang="ru-RU" sz="7200" dirty="0">
                <a:solidFill>
                  <a:srgbClr val="0087B1"/>
                </a:solidFill>
              </a:endParaRPr>
            </a:p>
          </p:txBody>
        </p:sp>
        <p:sp>
          <p:nvSpPr>
            <p:cNvPr id="64" name="TextBox 80">
              <a:extLst>
                <a:ext uri="{FF2B5EF4-FFF2-40B4-BE49-F238E27FC236}">
                  <a16:creationId xmlns:a16="http://schemas.microsoft.com/office/drawing/2014/main" id="{5C4569FB-B19B-4955-9E44-90BBEAEA60F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236952" y="325993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rgbClr val="D73C05"/>
                  </a:solidFill>
                  <a:latin typeface="FontAwesome" pitchFamily="2" charset="0"/>
                </a:rPr>
                <a:t></a:t>
              </a:r>
              <a:endParaRPr lang="ru-RU" sz="2800" dirty="0">
                <a:solidFill>
                  <a:srgbClr val="D73C05"/>
                </a:solidFill>
              </a:endParaRPr>
            </a:p>
          </p:txBody>
        </p:sp>
        <p:sp>
          <p:nvSpPr>
            <p:cNvPr id="65" name="TextBox 81">
              <a:extLst>
                <a:ext uri="{FF2B5EF4-FFF2-40B4-BE49-F238E27FC236}">
                  <a16:creationId xmlns:a16="http://schemas.microsoft.com/office/drawing/2014/main" id="{DC47DA65-C0FE-4DE7-ABD0-4112D796D19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4993" y="2277649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prstClr val="white">
                      <a:lumMod val="75000"/>
                    </a:prstClr>
                  </a:solidFill>
                  <a:latin typeface="FontAwesome" pitchFamily="2" charset="0"/>
                </a:rPr>
                <a:t></a:t>
              </a:r>
              <a:endParaRPr lang="ru-RU" sz="24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66" name="TextBox 82">
              <a:extLst>
                <a:ext uri="{FF2B5EF4-FFF2-40B4-BE49-F238E27FC236}">
                  <a16:creationId xmlns:a16="http://schemas.microsoft.com/office/drawing/2014/main" id="{6951BF54-FB3C-4217-B83E-0B2876D984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90992" y="258835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FontAwesome" pitchFamily="2" charset="0"/>
                </a:rPr>
                <a:t></a:t>
              </a:r>
              <a:endParaRPr lang="ru-RU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7" name="TextBox 83">
              <a:extLst>
                <a:ext uri="{FF2B5EF4-FFF2-40B4-BE49-F238E27FC236}">
                  <a16:creationId xmlns:a16="http://schemas.microsoft.com/office/drawing/2014/main" id="{BF56DB49-3201-4E43-BF7F-A9409C5BADE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86262" y="2124661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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68" name="TextBox 84">
              <a:extLst>
                <a:ext uri="{FF2B5EF4-FFF2-40B4-BE49-F238E27FC236}">
                  <a16:creationId xmlns:a16="http://schemas.microsoft.com/office/drawing/2014/main" id="{6234CD72-438A-4F81-83E7-441FB7AA097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38217" y="293214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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69" name="TextBox 85">
              <a:extLst>
                <a:ext uri="{FF2B5EF4-FFF2-40B4-BE49-F238E27FC236}">
                  <a16:creationId xmlns:a16="http://schemas.microsoft.com/office/drawing/2014/main" id="{B7DA36BB-362D-49EE-9A39-446D2B3CE61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52262" y="357644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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70" name="TextBox 86">
              <a:extLst>
                <a:ext uri="{FF2B5EF4-FFF2-40B4-BE49-F238E27FC236}">
                  <a16:creationId xmlns:a16="http://schemas.microsoft.com/office/drawing/2014/main" id="{F8CE752C-2363-4FD6-AA7C-E853FD223B1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277187" y="286294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  <a:latin typeface="FontAwesome" pitchFamily="2" charset="0"/>
                </a:rPr>
                <a:t></a:t>
              </a:r>
              <a:endParaRPr lang="ru-RU" sz="16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71" name="TextBox 87">
              <a:extLst>
                <a:ext uri="{FF2B5EF4-FFF2-40B4-BE49-F238E27FC236}">
                  <a16:creationId xmlns:a16="http://schemas.microsoft.com/office/drawing/2014/main" id="{5A4AD94F-F8D2-4FB4-BC8F-18481E227A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7005" y="322047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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72" name="TextBox 88">
              <a:extLst>
                <a:ext uri="{FF2B5EF4-FFF2-40B4-BE49-F238E27FC236}">
                  <a16:creationId xmlns:a16="http://schemas.microsoft.com/office/drawing/2014/main" id="{BAC9BF3E-E1D3-4DF7-8CF7-7A383B40F05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68264" y="3855168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prstClr val="white">
                      <a:lumMod val="75000"/>
                    </a:prstClr>
                  </a:solidFill>
                  <a:latin typeface="FontAwesome" pitchFamily="2" charset="0"/>
                </a:rPr>
                <a:t></a:t>
              </a:r>
              <a:endParaRPr lang="ru-RU" sz="24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73" name="TextBox 89">
              <a:extLst>
                <a:ext uri="{FF2B5EF4-FFF2-40B4-BE49-F238E27FC236}">
                  <a16:creationId xmlns:a16="http://schemas.microsoft.com/office/drawing/2014/main" id="{722DA0B4-7875-4662-BDFB-A337EBB0021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11498" y="465724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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74" name="TextBox 90">
              <a:extLst>
                <a:ext uri="{FF2B5EF4-FFF2-40B4-BE49-F238E27FC236}">
                  <a16:creationId xmlns:a16="http://schemas.microsoft.com/office/drawing/2014/main" id="{6E23DE17-270A-4C41-A6CF-8D379BD28E0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33488" y="433310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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75" name="TextBox 91">
              <a:extLst>
                <a:ext uri="{FF2B5EF4-FFF2-40B4-BE49-F238E27FC236}">
                  <a16:creationId xmlns:a16="http://schemas.microsoft.com/office/drawing/2014/main" id="{B74C75F3-4FD4-4CA5-B0FF-CDF399C77B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82445" y="381044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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76" name="TextBox 92">
              <a:extLst>
                <a:ext uri="{FF2B5EF4-FFF2-40B4-BE49-F238E27FC236}">
                  <a16:creationId xmlns:a16="http://schemas.microsoft.com/office/drawing/2014/main" id="{F7AC79C8-FCD3-43A2-A14D-E297C5D4134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556218" y="4386338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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77" name="TextBox 93">
              <a:extLst>
                <a:ext uri="{FF2B5EF4-FFF2-40B4-BE49-F238E27FC236}">
                  <a16:creationId xmlns:a16="http://schemas.microsoft.com/office/drawing/2014/main" id="{973540EB-8D29-4F7F-B629-3143B7247FF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05485" y="257039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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78" name="TextBox 94">
              <a:extLst>
                <a:ext uri="{FF2B5EF4-FFF2-40B4-BE49-F238E27FC236}">
                  <a16:creationId xmlns:a16="http://schemas.microsoft.com/office/drawing/2014/main" id="{BC3E9B68-4BC2-4F2D-9321-8DD19CED64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12243" y="3620049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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79" name="TextBox 95">
              <a:extLst>
                <a:ext uri="{FF2B5EF4-FFF2-40B4-BE49-F238E27FC236}">
                  <a16:creationId xmlns:a16="http://schemas.microsoft.com/office/drawing/2014/main" id="{FC3E0647-C0E2-421D-BDC6-C3553F3CCB1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764490" y="343573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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80" name="TextBox 96">
              <a:extLst>
                <a:ext uri="{FF2B5EF4-FFF2-40B4-BE49-F238E27FC236}">
                  <a16:creationId xmlns:a16="http://schemas.microsoft.com/office/drawing/2014/main" id="{B7F1F0A0-7557-4077-9946-F2191B7D626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071485" y="3860709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>
                  <a:solidFill>
                    <a:prstClr val="white">
                      <a:lumMod val="85000"/>
                    </a:prstClr>
                  </a:solidFill>
                  <a:latin typeface="FontAwesome" pitchFamily="2" charset="0"/>
                </a:rPr>
                <a:t></a:t>
              </a:r>
              <a:endParaRPr lang="ru-RU" sz="160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51AB548-39B3-4C9F-A406-5A6A14F5226F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22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173DCA6-85ED-4039-A306-0E75F822753F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84FA04-7BC5-4706-8E2B-6F055EEB1AAF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8126BA8-4381-4349-9B33-C5E6B10ED5B9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D0CA100-F858-4D98-ADA9-53944C7B3FE3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0F3F34C-BD43-4C8A-B5FE-8FB3824464AC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2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35">
            <a:extLst>
              <a:ext uri="{FF2B5EF4-FFF2-40B4-BE49-F238E27FC236}">
                <a16:creationId xmlns:a16="http://schemas.microsoft.com/office/drawing/2014/main" id="{0E979CE0-C20F-4829-AD61-8C6358F19919}"/>
              </a:ext>
            </a:extLst>
          </p:cNvPr>
          <p:cNvSpPr txBox="1"/>
          <p:nvPr/>
        </p:nvSpPr>
        <p:spPr>
          <a:xfrm>
            <a:off x="546304" y="1676221"/>
            <a:ext cx="882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Identification des acteurs :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C1C719-6CDA-4F25-9AFF-20BE5791B2FE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23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B13C6BA-B7CE-4A30-8851-8F1E91A8B7F2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092E4D3-2C61-41F9-A374-46D431C8028D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C79582-94B3-4B4A-A13F-6ADAA432E49F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F96E2C9-8401-4ED2-BD84-88CC4A6AB621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E7ADAA8-555E-450C-9A58-6D471D9EBDEE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EE86BB4-3D8C-4099-9B7D-E355FB84CD41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DEEFFE-EC01-4D6D-908F-BAF0E5D4B4E8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7B8CD1-E49B-42AA-AD8B-FA32BF6AC174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5925349-B794-40CB-B46D-C9DC05B4F079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FCBD0AE-95BC-4F05-8584-A2E3853B9B6A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FC55749-8D50-4783-A985-90DD9EC52A81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ZoneTexte 9">
            <a:extLst>
              <a:ext uri="{FF2B5EF4-FFF2-40B4-BE49-F238E27FC236}">
                <a16:creationId xmlns:a16="http://schemas.microsoft.com/office/drawing/2014/main" id="{AF356991-1440-45DE-81E9-4DB0158A2E27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93" name="ZoneTexte 10">
            <a:extLst>
              <a:ext uri="{FF2B5EF4-FFF2-40B4-BE49-F238E27FC236}">
                <a16:creationId xmlns:a16="http://schemas.microsoft.com/office/drawing/2014/main" id="{1226E7F8-E0EC-4F7C-BF97-92C29A5C94C1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95" name="ZoneTexte 12">
            <a:extLst>
              <a:ext uri="{FF2B5EF4-FFF2-40B4-BE49-F238E27FC236}">
                <a16:creationId xmlns:a16="http://schemas.microsoft.com/office/drawing/2014/main" id="{AAAFC83D-042F-4880-9EB2-038E0603A778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97" name="ZoneTexte 13">
            <a:extLst>
              <a:ext uri="{FF2B5EF4-FFF2-40B4-BE49-F238E27FC236}">
                <a16:creationId xmlns:a16="http://schemas.microsoft.com/office/drawing/2014/main" id="{45ED90AC-22A3-42FA-85BF-73BCC7D5D95A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99" name="ZoneTexte 14">
            <a:extLst>
              <a:ext uri="{FF2B5EF4-FFF2-40B4-BE49-F238E27FC236}">
                <a16:creationId xmlns:a16="http://schemas.microsoft.com/office/drawing/2014/main" id="{10ED1EC1-B152-46B7-9B48-1FD06372FEB8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101" name="ZoneTexte 11">
            <a:extLst>
              <a:ext uri="{FF2B5EF4-FFF2-40B4-BE49-F238E27FC236}">
                <a16:creationId xmlns:a16="http://schemas.microsoft.com/office/drawing/2014/main" id="{A71A3399-7A4F-4597-AEF6-4C6C88CFF466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grpSp>
        <p:nvGrpSpPr>
          <p:cNvPr id="102" name="Group 1">
            <a:extLst>
              <a:ext uri="{FF2B5EF4-FFF2-40B4-BE49-F238E27FC236}">
                <a16:creationId xmlns:a16="http://schemas.microsoft.com/office/drawing/2014/main" id="{D8D76D5A-45BA-40F8-A19A-6AF3CCC1973B}"/>
              </a:ext>
            </a:extLst>
          </p:cNvPr>
          <p:cNvGrpSpPr/>
          <p:nvPr/>
        </p:nvGrpSpPr>
        <p:grpSpPr>
          <a:xfrm>
            <a:off x="1587348" y="2747008"/>
            <a:ext cx="1947893" cy="3000485"/>
            <a:chOff x="271304" y="1821149"/>
            <a:chExt cx="2801809" cy="2848008"/>
          </a:xfrm>
        </p:grpSpPr>
        <p:sp>
          <p:nvSpPr>
            <p:cNvPr id="103" name="Oval 21">
              <a:extLst>
                <a:ext uri="{FF2B5EF4-FFF2-40B4-BE49-F238E27FC236}">
                  <a16:creationId xmlns:a16="http://schemas.microsoft.com/office/drawing/2014/main" id="{52D5113B-10C8-44B1-8BB7-3CAA4B1E3B08}"/>
                </a:ext>
              </a:extLst>
            </p:cNvPr>
            <p:cNvSpPr/>
            <p:nvPr/>
          </p:nvSpPr>
          <p:spPr>
            <a:xfrm>
              <a:off x="1055933" y="1821149"/>
              <a:ext cx="1232549" cy="776488"/>
            </a:xfrm>
            <a:prstGeom prst="ellipse">
              <a:avLst/>
            </a:prstGeom>
            <a:solidFill>
              <a:srgbClr val="008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prstClr val="white"/>
                </a:solidFill>
              </a:endParaRPr>
            </a:p>
          </p:txBody>
        </p:sp>
        <p:sp>
          <p:nvSpPr>
            <p:cNvPr id="104" name="TextBox 30">
              <a:extLst>
                <a:ext uri="{FF2B5EF4-FFF2-40B4-BE49-F238E27FC236}">
                  <a16:creationId xmlns:a16="http://schemas.microsoft.com/office/drawing/2014/main" id="{2DD20494-8F56-4682-8E2C-A4FB640515A6}"/>
                </a:ext>
              </a:extLst>
            </p:cNvPr>
            <p:cNvSpPr txBox="1"/>
            <p:nvPr/>
          </p:nvSpPr>
          <p:spPr>
            <a:xfrm>
              <a:off x="271304" y="2741059"/>
              <a:ext cx="2801809" cy="192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Black" panose="020F0A02020204030203" pitchFamily="34" charset="0"/>
                  <a:cs typeface="Lato Black" panose="020F0A02020204030203" pitchFamily="34" charset="0"/>
                </a:rPr>
                <a:t>Administrateur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Black" panose="020F0A02020204030203" pitchFamily="34" charset="0"/>
                  <a:cs typeface="Lato Black" panose="020F0A02020204030203" pitchFamily="34" charset="0"/>
                </a:rPr>
                <a:t> :</a:t>
              </a:r>
            </a:p>
            <a:p>
              <a:pPr algn="ctr"/>
              <a:r>
                <a:rPr lang="fr-FR" dirty="0"/>
                <a:t>Il peut gérer les comptes utilisateur, de gérer les produits, les ordres les avis et les livraisons.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endParaRPr>
            </a:p>
          </p:txBody>
        </p:sp>
      </p:grpSp>
      <p:sp>
        <p:nvSpPr>
          <p:cNvPr id="106" name="Freeform 46">
            <a:extLst>
              <a:ext uri="{FF2B5EF4-FFF2-40B4-BE49-F238E27FC236}">
                <a16:creationId xmlns:a16="http://schemas.microsoft.com/office/drawing/2014/main" id="{35FEB3BF-7982-463C-A753-8262EF3E1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177" y="2941783"/>
            <a:ext cx="408232" cy="347408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Roboto Light"/>
              <a:ea typeface="+mn-ea"/>
              <a:cs typeface="+mn-cs"/>
            </a:endParaRPr>
          </a:p>
        </p:txBody>
      </p:sp>
      <p:grpSp>
        <p:nvGrpSpPr>
          <p:cNvPr id="107" name="Group 1">
            <a:extLst>
              <a:ext uri="{FF2B5EF4-FFF2-40B4-BE49-F238E27FC236}">
                <a16:creationId xmlns:a16="http://schemas.microsoft.com/office/drawing/2014/main" id="{CD114C76-3F9C-4FB7-86F4-F4D6ADED68C6}"/>
              </a:ext>
            </a:extLst>
          </p:cNvPr>
          <p:cNvGrpSpPr/>
          <p:nvPr/>
        </p:nvGrpSpPr>
        <p:grpSpPr>
          <a:xfrm>
            <a:off x="3894393" y="2747008"/>
            <a:ext cx="1947893" cy="1843240"/>
            <a:chOff x="271304" y="1821149"/>
            <a:chExt cx="2801809" cy="1843240"/>
          </a:xfrm>
        </p:grpSpPr>
        <p:sp>
          <p:nvSpPr>
            <p:cNvPr id="108" name="Oval 21">
              <a:extLst>
                <a:ext uri="{FF2B5EF4-FFF2-40B4-BE49-F238E27FC236}">
                  <a16:creationId xmlns:a16="http://schemas.microsoft.com/office/drawing/2014/main" id="{CB7F65AA-0DF7-431C-9B16-FD1A531B703D}"/>
                </a:ext>
              </a:extLst>
            </p:cNvPr>
            <p:cNvSpPr/>
            <p:nvPr/>
          </p:nvSpPr>
          <p:spPr>
            <a:xfrm>
              <a:off x="1055933" y="1821149"/>
              <a:ext cx="1232549" cy="776488"/>
            </a:xfrm>
            <a:prstGeom prst="ellipse">
              <a:avLst/>
            </a:prstGeom>
            <a:solidFill>
              <a:srgbClr val="FE8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prstClr val="white"/>
                </a:solidFill>
              </a:endParaRPr>
            </a:p>
          </p:txBody>
        </p:sp>
        <p:sp>
          <p:nvSpPr>
            <p:cNvPr id="109" name="TextBox 30">
              <a:extLst>
                <a:ext uri="{FF2B5EF4-FFF2-40B4-BE49-F238E27FC236}">
                  <a16:creationId xmlns:a16="http://schemas.microsoft.com/office/drawing/2014/main" id="{ED3BEB10-D259-45B0-AC13-4AD98E642BA7}"/>
                </a:ext>
              </a:extLst>
            </p:cNvPr>
            <p:cNvSpPr txBox="1"/>
            <p:nvPr/>
          </p:nvSpPr>
          <p:spPr>
            <a:xfrm>
              <a:off x="271304" y="2741059"/>
              <a:ext cx="28018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Black" panose="020F0A02020204030203" pitchFamily="34" charset="0"/>
                  <a:cs typeface="Lato Black" panose="020F0A02020204030203" pitchFamily="34" charset="0"/>
                </a:rPr>
                <a:t>Agent :</a:t>
              </a:r>
            </a:p>
            <a:p>
              <a:pPr algn="ctr"/>
              <a:r>
                <a:rPr lang="fr-FR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Gestion des produits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endParaRPr>
            </a:p>
          </p:txBody>
        </p:sp>
      </p:grpSp>
      <p:sp>
        <p:nvSpPr>
          <p:cNvPr id="111" name="Freeform 46">
            <a:extLst>
              <a:ext uri="{FF2B5EF4-FFF2-40B4-BE49-F238E27FC236}">
                <a16:creationId xmlns:a16="http://schemas.microsoft.com/office/drawing/2014/main" id="{B9FD4BF1-AA91-4F03-B18B-FF449BF7A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222" y="2942595"/>
            <a:ext cx="408232" cy="347408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Roboto Light"/>
              <a:ea typeface="+mn-ea"/>
              <a:cs typeface="+mn-cs"/>
            </a:endParaRPr>
          </a:p>
        </p:txBody>
      </p:sp>
      <p:grpSp>
        <p:nvGrpSpPr>
          <p:cNvPr id="112" name="Group 1">
            <a:extLst>
              <a:ext uri="{FF2B5EF4-FFF2-40B4-BE49-F238E27FC236}">
                <a16:creationId xmlns:a16="http://schemas.microsoft.com/office/drawing/2014/main" id="{22A249A3-D216-4D33-BD91-16D40FDD2F1D}"/>
              </a:ext>
            </a:extLst>
          </p:cNvPr>
          <p:cNvGrpSpPr/>
          <p:nvPr/>
        </p:nvGrpSpPr>
        <p:grpSpPr>
          <a:xfrm>
            <a:off x="5921266" y="2766357"/>
            <a:ext cx="1947893" cy="2951235"/>
            <a:chOff x="271304" y="1821149"/>
            <a:chExt cx="2801809" cy="2951235"/>
          </a:xfrm>
        </p:grpSpPr>
        <p:sp>
          <p:nvSpPr>
            <p:cNvPr id="113" name="Oval 21">
              <a:extLst>
                <a:ext uri="{FF2B5EF4-FFF2-40B4-BE49-F238E27FC236}">
                  <a16:creationId xmlns:a16="http://schemas.microsoft.com/office/drawing/2014/main" id="{EE2B9E22-1456-44FE-837A-958390781AF3}"/>
                </a:ext>
              </a:extLst>
            </p:cNvPr>
            <p:cNvSpPr/>
            <p:nvPr/>
          </p:nvSpPr>
          <p:spPr>
            <a:xfrm>
              <a:off x="1055933" y="1821149"/>
              <a:ext cx="1232549" cy="776488"/>
            </a:xfrm>
            <a:prstGeom prst="ellipse">
              <a:avLst/>
            </a:prstGeom>
            <a:solidFill>
              <a:srgbClr val="309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prstClr val="white"/>
                </a:solidFill>
              </a:endParaRPr>
            </a:p>
          </p:txBody>
        </p:sp>
        <p:sp>
          <p:nvSpPr>
            <p:cNvPr id="114" name="TextBox 30">
              <a:extLst>
                <a:ext uri="{FF2B5EF4-FFF2-40B4-BE49-F238E27FC236}">
                  <a16:creationId xmlns:a16="http://schemas.microsoft.com/office/drawing/2014/main" id="{8C901273-CE24-435E-8BE9-5AE815C84D9A}"/>
                </a:ext>
              </a:extLst>
            </p:cNvPr>
            <p:cNvSpPr txBox="1"/>
            <p:nvPr/>
          </p:nvSpPr>
          <p:spPr>
            <a:xfrm>
              <a:off x="271304" y="2741059"/>
              <a:ext cx="280180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Black" panose="020F0A02020204030203" pitchFamily="34" charset="0"/>
                  <a:cs typeface="Lato Black" panose="020F0A02020204030203" pitchFamily="34" charset="0"/>
                </a:rPr>
                <a:t>Livreur :</a:t>
              </a:r>
            </a:p>
            <a:p>
              <a:pPr algn="ctr"/>
              <a:r>
                <a:rPr lang="fr-FR" dirty="0"/>
                <a:t>suit la commande et de notifier le client lors du changement de statut d’une livraison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endParaRPr>
            </a:p>
          </p:txBody>
        </p:sp>
      </p:grpSp>
      <p:sp>
        <p:nvSpPr>
          <p:cNvPr id="116" name="Freeform 46">
            <a:extLst>
              <a:ext uri="{FF2B5EF4-FFF2-40B4-BE49-F238E27FC236}">
                <a16:creationId xmlns:a16="http://schemas.microsoft.com/office/drawing/2014/main" id="{BEC6EA01-FDE3-4648-8510-8BFF0D54C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095" y="2961548"/>
            <a:ext cx="408232" cy="347408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Roboto Light"/>
              <a:ea typeface="+mn-ea"/>
              <a:cs typeface="+mn-cs"/>
            </a:endParaRPr>
          </a:p>
        </p:txBody>
      </p:sp>
      <p:grpSp>
        <p:nvGrpSpPr>
          <p:cNvPr id="117" name="Group 1">
            <a:extLst>
              <a:ext uri="{FF2B5EF4-FFF2-40B4-BE49-F238E27FC236}">
                <a16:creationId xmlns:a16="http://schemas.microsoft.com/office/drawing/2014/main" id="{DE2F0A04-EE21-4C54-BBC1-53F4864FD61E}"/>
              </a:ext>
            </a:extLst>
          </p:cNvPr>
          <p:cNvGrpSpPr/>
          <p:nvPr/>
        </p:nvGrpSpPr>
        <p:grpSpPr>
          <a:xfrm>
            <a:off x="8320128" y="2744985"/>
            <a:ext cx="1947893" cy="3071682"/>
            <a:chOff x="271304" y="1821149"/>
            <a:chExt cx="2801809" cy="2716059"/>
          </a:xfrm>
        </p:grpSpPr>
        <p:sp>
          <p:nvSpPr>
            <p:cNvPr id="118" name="Oval 21">
              <a:extLst>
                <a:ext uri="{FF2B5EF4-FFF2-40B4-BE49-F238E27FC236}">
                  <a16:creationId xmlns:a16="http://schemas.microsoft.com/office/drawing/2014/main" id="{1E1B19A7-1B64-40E0-927D-1A75A9E57D88}"/>
                </a:ext>
              </a:extLst>
            </p:cNvPr>
            <p:cNvSpPr/>
            <p:nvPr/>
          </p:nvSpPr>
          <p:spPr>
            <a:xfrm>
              <a:off x="1055933" y="1821149"/>
              <a:ext cx="1232549" cy="776488"/>
            </a:xfrm>
            <a:prstGeom prst="ellipse">
              <a:avLst/>
            </a:prstGeom>
            <a:solidFill>
              <a:srgbClr val="D43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prstClr val="white"/>
                </a:solidFill>
              </a:endParaRPr>
            </a:p>
          </p:txBody>
        </p:sp>
        <p:sp>
          <p:nvSpPr>
            <p:cNvPr id="119" name="TextBox 30">
              <a:extLst>
                <a:ext uri="{FF2B5EF4-FFF2-40B4-BE49-F238E27FC236}">
                  <a16:creationId xmlns:a16="http://schemas.microsoft.com/office/drawing/2014/main" id="{001F11CC-E4FB-4F58-9B2D-7A824E91A6A2}"/>
                </a:ext>
              </a:extLst>
            </p:cNvPr>
            <p:cNvSpPr txBox="1"/>
            <p:nvPr/>
          </p:nvSpPr>
          <p:spPr>
            <a:xfrm>
              <a:off x="271304" y="2741059"/>
              <a:ext cx="2801809" cy="1796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Black" panose="020F0A02020204030203" pitchFamily="34" charset="0"/>
                  <a:cs typeface="Lato Black" panose="020F0A02020204030203" pitchFamily="34" charset="0"/>
                </a:rPr>
                <a:t>Client :</a:t>
              </a:r>
            </a:p>
            <a:p>
              <a:pPr algn="ctr"/>
              <a:r>
                <a:rPr lang="fr-FR" dirty="0"/>
                <a:t>un utilisateur qui a le droit de payer un ordre, de consulter les produits et d’ajouter des avis.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endParaRPr>
            </a:p>
          </p:txBody>
        </p:sp>
      </p:grpSp>
      <p:sp>
        <p:nvSpPr>
          <p:cNvPr id="121" name="Freeform 46">
            <a:extLst>
              <a:ext uri="{FF2B5EF4-FFF2-40B4-BE49-F238E27FC236}">
                <a16:creationId xmlns:a16="http://schemas.microsoft.com/office/drawing/2014/main" id="{46033621-82A4-4BBF-964D-B2C84303B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9957" y="2980897"/>
            <a:ext cx="408232" cy="347408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07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6" grpId="0" animBg="1"/>
      <p:bldP spid="111" grpId="0" animBg="1"/>
      <p:bldP spid="116" grpId="0" animBg="1"/>
      <p:bldP spid="1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ZoneTexte 35">
            <a:extLst>
              <a:ext uri="{FF2B5EF4-FFF2-40B4-BE49-F238E27FC236}">
                <a16:creationId xmlns:a16="http://schemas.microsoft.com/office/drawing/2014/main" id="{9042842A-ACE8-4882-8CD2-5862F78ECF11}"/>
              </a:ext>
            </a:extLst>
          </p:cNvPr>
          <p:cNvSpPr txBox="1"/>
          <p:nvPr/>
        </p:nvSpPr>
        <p:spPr>
          <a:xfrm>
            <a:off x="2110152" y="2359666"/>
            <a:ext cx="882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Maintenabilité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2F0C75-A679-401D-88B6-606D81DCEEED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24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4A4D149-79E3-4711-ACD3-1AF7373E92F0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D2672AD-82D1-40ED-BEA0-DC89126F8BFA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0FD511-6667-46EA-828F-C5A1814407BD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2CF0DB-EAA4-4039-8691-B8A646538BFD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B4200F-EEF0-4CB7-ABF6-951989A7E6A9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454F023-055D-4496-97DF-92C08696ED45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36223E7-4458-4948-930A-A58FFF15BD36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21CE06-1373-4AB4-BF25-F45D835DAF22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252357B-226A-4AFA-8D30-544FB2D2E330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EEA3558-C27C-468E-8213-9C89E3562743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9C5E1E7-FD82-47C0-A880-DFDAE2EE6C50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ZoneTexte 9">
            <a:extLst>
              <a:ext uri="{FF2B5EF4-FFF2-40B4-BE49-F238E27FC236}">
                <a16:creationId xmlns:a16="http://schemas.microsoft.com/office/drawing/2014/main" id="{34335112-568A-41CE-80BA-505FEDCE8512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67" name="ZoneTexte 10">
            <a:extLst>
              <a:ext uri="{FF2B5EF4-FFF2-40B4-BE49-F238E27FC236}">
                <a16:creationId xmlns:a16="http://schemas.microsoft.com/office/drawing/2014/main" id="{2AB4AAC5-BAD0-4178-94BE-2023C377786F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68" name="ZoneTexte 12">
            <a:extLst>
              <a:ext uri="{FF2B5EF4-FFF2-40B4-BE49-F238E27FC236}">
                <a16:creationId xmlns:a16="http://schemas.microsoft.com/office/drawing/2014/main" id="{2DD8678F-65D4-4150-AD38-E33B4EB6F8E4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69" name="ZoneTexte 13">
            <a:extLst>
              <a:ext uri="{FF2B5EF4-FFF2-40B4-BE49-F238E27FC236}">
                <a16:creationId xmlns:a16="http://schemas.microsoft.com/office/drawing/2014/main" id="{7956664D-EB61-4650-94B1-87D312132B3C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70" name="ZoneTexte 14">
            <a:extLst>
              <a:ext uri="{FF2B5EF4-FFF2-40B4-BE49-F238E27FC236}">
                <a16:creationId xmlns:a16="http://schemas.microsoft.com/office/drawing/2014/main" id="{080399FD-E38D-4406-8246-B630431A302C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71" name="ZoneTexte 11">
            <a:extLst>
              <a:ext uri="{FF2B5EF4-FFF2-40B4-BE49-F238E27FC236}">
                <a16:creationId xmlns:a16="http://schemas.microsoft.com/office/drawing/2014/main" id="{4F14EF55-3A7F-4D2C-B5E2-0656D6AA863C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111" name="Text Placeholder 1">
            <a:extLst>
              <a:ext uri="{FF2B5EF4-FFF2-40B4-BE49-F238E27FC236}">
                <a16:creationId xmlns:a16="http://schemas.microsoft.com/office/drawing/2014/main" id="{409DBEAB-5F92-4C19-BA46-DA0AF6601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Les besoins non fonctionnels</a:t>
            </a:r>
          </a:p>
        </p:txBody>
      </p:sp>
      <p:grpSp>
        <p:nvGrpSpPr>
          <p:cNvPr id="112" name="Group 20">
            <a:extLst>
              <a:ext uri="{FF2B5EF4-FFF2-40B4-BE49-F238E27FC236}">
                <a16:creationId xmlns:a16="http://schemas.microsoft.com/office/drawing/2014/main" id="{8EED5C8A-01CE-49F2-9428-A13EF2340CDA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145CE3D-B0D7-4F6D-A458-C37646FEAAD7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81CF8D5-A00C-42AA-BF18-849974B19BB1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15" name="ZoneTexte 35">
            <a:extLst>
              <a:ext uri="{FF2B5EF4-FFF2-40B4-BE49-F238E27FC236}">
                <a16:creationId xmlns:a16="http://schemas.microsoft.com/office/drawing/2014/main" id="{502858A7-9BC7-4E11-AA0C-87794D346120}"/>
              </a:ext>
            </a:extLst>
          </p:cNvPr>
          <p:cNvSpPr txBox="1"/>
          <p:nvPr/>
        </p:nvSpPr>
        <p:spPr>
          <a:xfrm>
            <a:off x="2177727" y="3095635"/>
            <a:ext cx="882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Extensibilité</a:t>
            </a:r>
          </a:p>
        </p:txBody>
      </p:sp>
      <p:sp>
        <p:nvSpPr>
          <p:cNvPr id="116" name="ZoneTexte 35">
            <a:extLst>
              <a:ext uri="{FF2B5EF4-FFF2-40B4-BE49-F238E27FC236}">
                <a16:creationId xmlns:a16="http://schemas.microsoft.com/office/drawing/2014/main" id="{43A4B8FF-BBC1-4D10-842E-E6BFDC1EC036}"/>
              </a:ext>
            </a:extLst>
          </p:cNvPr>
          <p:cNvSpPr txBox="1"/>
          <p:nvPr/>
        </p:nvSpPr>
        <p:spPr>
          <a:xfrm>
            <a:off x="2177727" y="3831604"/>
            <a:ext cx="882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Sécurité </a:t>
            </a:r>
          </a:p>
        </p:txBody>
      </p:sp>
      <p:sp>
        <p:nvSpPr>
          <p:cNvPr id="117" name="ZoneTexte 35">
            <a:extLst>
              <a:ext uri="{FF2B5EF4-FFF2-40B4-BE49-F238E27FC236}">
                <a16:creationId xmlns:a16="http://schemas.microsoft.com/office/drawing/2014/main" id="{C483D692-F482-4DFD-9F4D-0F7261459055}"/>
              </a:ext>
            </a:extLst>
          </p:cNvPr>
          <p:cNvSpPr txBox="1"/>
          <p:nvPr/>
        </p:nvSpPr>
        <p:spPr>
          <a:xfrm>
            <a:off x="2201126" y="4567573"/>
            <a:ext cx="882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Scalabilité</a:t>
            </a:r>
          </a:p>
        </p:txBody>
      </p:sp>
      <p:sp>
        <p:nvSpPr>
          <p:cNvPr id="118" name="ZoneTexte 35">
            <a:extLst>
              <a:ext uri="{FF2B5EF4-FFF2-40B4-BE49-F238E27FC236}">
                <a16:creationId xmlns:a16="http://schemas.microsoft.com/office/drawing/2014/main" id="{6AC5828D-BC4F-48A1-9107-699714714FFB}"/>
              </a:ext>
            </a:extLst>
          </p:cNvPr>
          <p:cNvSpPr txBox="1"/>
          <p:nvPr/>
        </p:nvSpPr>
        <p:spPr>
          <a:xfrm>
            <a:off x="2220325" y="5282393"/>
            <a:ext cx="882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Tolérance aux pannes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/>
            </a:endParaRPr>
          </a:p>
        </p:txBody>
      </p:sp>
      <p:sp>
        <p:nvSpPr>
          <p:cNvPr id="119" name="ZoneTexte 35">
            <a:extLst>
              <a:ext uri="{FF2B5EF4-FFF2-40B4-BE49-F238E27FC236}">
                <a16:creationId xmlns:a16="http://schemas.microsoft.com/office/drawing/2014/main" id="{E162B311-C1DC-46FC-B198-002057C42943}"/>
              </a:ext>
            </a:extLst>
          </p:cNvPr>
          <p:cNvSpPr txBox="1"/>
          <p:nvPr/>
        </p:nvSpPr>
        <p:spPr>
          <a:xfrm>
            <a:off x="6393783" y="2368893"/>
            <a:ext cx="431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Portabilité </a:t>
            </a:r>
          </a:p>
        </p:txBody>
      </p:sp>
      <p:sp>
        <p:nvSpPr>
          <p:cNvPr id="120" name="ZoneTexte 35">
            <a:extLst>
              <a:ext uri="{FF2B5EF4-FFF2-40B4-BE49-F238E27FC236}">
                <a16:creationId xmlns:a16="http://schemas.microsoft.com/office/drawing/2014/main" id="{04568AE2-9EB9-45E9-8042-D30AFC3DE7C1}"/>
              </a:ext>
            </a:extLst>
          </p:cNvPr>
          <p:cNvSpPr txBox="1"/>
          <p:nvPr/>
        </p:nvSpPr>
        <p:spPr>
          <a:xfrm>
            <a:off x="6393783" y="3061366"/>
            <a:ext cx="431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Simplicité</a:t>
            </a:r>
          </a:p>
        </p:txBody>
      </p:sp>
    </p:spTree>
    <p:extLst>
      <p:ext uri="{BB962C8B-B14F-4D97-AF65-F5344CB8AC3E}">
        <p14:creationId xmlns:p14="http://schemas.microsoft.com/office/powerpoint/2010/main" val="425200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1" grpId="0" build="p"/>
      <p:bldP spid="115" grpId="0"/>
      <p:bldP spid="116" grpId="0"/>
      <p:bldP spid="117" grpId="0"/>
      <p:bldP spid="118" grpId="0"/>
      <p:bldP spid="119" grpId="0"/>
      <p:bldP spid="1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D901CC-B1F0-42E6-A2A9-6E0C78CD560E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5C0C2A-311E-4283-8EEF-C06C62E57DB9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30E9F-21A3-48BF-BF86-D2F5D4B4DA5C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29BC92-9FC5-4291-8FCE-150F048D9E51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4EF922-EA9C-45D8-BB02-27C38F126611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C1155D-8634-4153-8D3C-DD4477AC1465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9">
            <a:extLst>
              <a:ext uri="{FF2B5EF4-FFF2-40B4-BE49-F238E27FC236}">
                <a16:creationId xmlns:a16="http://schemas.microsoft.com/office/drawing/2014/main" id="{FCD02ED4-EF38-4A1D-9F67-CD101949A695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2" name="ZoneTexte 10">
            <a:extLst>
              <a:ext uri="{FF2B5EF4-FFF2-40B4-BE49-F238E27FC236}">
                <a16:creationId xmlns:a16="http://schemas.microsoft.com/office/drawing/2014/main" id="{68AAEF4D-BBE8-4096-91B2-2EDAC4BC3067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A9747F-9956-4632-8039-01157F2F3126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F254EC-E22E-4B03-90B2-1E8F33AA11A2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E9180C-7923-4F1B-9576-427FF1B80838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F041DBA9-6912-4C51-B613-1E4C40635E32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851242A-9226-4E0B-85C9-A9B28C5BF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Division en microservices</a:t>
            </a:r>
          </a:p>
        </p:txBody>
      </p:sp>
      <p:grpSp>
        <p:nvGrpSpPr>
          <p:cNvPr id="18" name="Group 20">
            <a:extLst>
              <a:ext uri="{FF2B5EF4-FFF2-40B4-BE49-F238E27FC236}">
                <a16:creationId xmlns:a16="http://schemas.microsoft.com/office/drawing/2014/main" id="{4B4309C7-ECF2-466F-947D-C6CB0ED4816E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E47865-3259-4948-B4EB-ADEBA38C041C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543953-FCC2-472F-8F35-83AC059EAD8F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66AFCE3-DCE2-43A4-A053-425C3F22FF96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25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581390-96A1-4A15-9C76-5F492C35EC96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B84FB0-DD9E-46C0-A241-E4249B068410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3E62FD-2EFB-4DA4-9439-24D14993DDA8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A1B696-CC8D-47FB-A8F6-E5957202F37F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06790C-0760-424D-9A6E-6CB54CD40366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0" name="Picture 39" descr="A close up of a map&#10;&#10;Description automatically generated">
            <a:extLst>
              <a:ext uri="{FF2B5EF4-FFF2-40B4-BE49-F238E27FC236}">
                <a16:creationId xmlns:a16="http://schemas.microsoft.com/office/drawing/2014/main" id="{51DD3454-76CB-4D8F-A53F-731AB3948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28" y="1872400"/>
            <a:ext cx="9425171" cy="4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1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E7464C-86A3-4037-A70E-9E3D78138417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B0E58F-C84D-4C41-8712-E946FCB22B08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4E221C-B177-4EF2-A184-DAF4E78C2F76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942B95-B1D5-4124-841D-DFCDF82708A9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C49B7-B0F5-4EF9-B106-F981D93594F7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D81132-6A75-4E7B-8909-0DBFAABD7743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078192FE-345D-43E7-BAB2-FAF263D71415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994C6B8F-5261-44B8-B13F-B6D8D5C29B15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1A0FE4C2-4809-45FA-A644-FA7B96A87ECC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Conception et documentation </a:t>
            </a:r>
            <a:r>
              <a:rPr lang="fr-FR" b="1" dirty="0" err="1">
                <a:solidFill>
                  <a:srgbClr val="287C66"/>
                </a:solidFill>
                <a:latin typeface="Lato Heavy" panose="020F0902020204030203"/>
              </a:rPr>
              <a:t>Swagger</a:t>
            </a:r>
            <a:endParaRPr lang="fr-FR" b="1" dirty="0">
              <a:solidFill>
                <a:srgbClr val="287C66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7B615E8B-437D-4EB7-9F4F-EB8CAB79BC5A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0E78E84C-0861-4B9B-88B2-E9A5C5615C22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E9706AD1-617F-4D98-90DA-C91A69627FE0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8005255-7A5C-4865-AD66-AB74520FB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Conception</a:t>
            </a:r>
          </a:p>
        </p:txBody>
      </p:sp>
      <p:grpSp>
        <p:nvGrpSpPr>
          <p:cNvPr id="16" name="Group 20">
            <a:extLst>
              <a:ext uri="{FF2B5EF4-FFF2-40B4-BE49-F238E27FC236}">
                <a16:creationId xmlns:a16="http://schemas.microsoft.com/office/drawing/2014/main" id="{939F8E6A-2680-4D60-9EF9-E4968C5B88F1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4C5E4D-3B7B-433D-BBFD-679BEFB25B56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EE47B0-DF91-4F18-8EB5-54850B94A978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8A47954-7D0F-4C93-87F2-FBF94101227A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26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715766-E4F7-4A97-8EE0-6EF334659379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96A4E-1D16-4A37-B2FF-0AF8276DA0F8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8C69E-82FA-4EFC-A992-188C129200BE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5CA92C-4277-46A4-A3E3-8C08F86A934E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4E254-BF01-4553-931C-34C1667042F8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F21EFF4-AA19-4855-8AB6-23FA3E7E79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20" y="2667000"/>
            <a:ext cx="3992333" cy="23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D479C1-44F2-460D-B99A-8C0C17749319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727B19-22ED-4B67-8A37-352F7FFCB024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5409B0-4994-4B8B-A525-FCCF4CDA28CA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23DAE5-C9A7-4CCE-B949-F50E505836F9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3E968-EE96-499C-B71F-7EFDEE8C948B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D2CEAB-7EA1-4D86-88A0-E92494EE3307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B6325807-7FA0-468D-9F2B-6C296736EBCB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6FB04B23-F46A-417E-848D-119ACC054AD6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DF2B72B1-D19A-434C-BC0C-EF82B806867A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Conception et documentation </a:t>
            </a:r>
            <a:r>
              <a:rPr lang="fr-FR" b="1" dirty="0" err="1">
                <a:solidFill>
                  <a:srgbClr val="287C66"/>
                </a:solidFill>
                <a:latin typeface="Lato Heavy" panose="020F0902020204030203"/>
              </a:rPr>
              <a:t>Swagger</a:t>
            </a:r>
            <a:endParaRPr lang="fr-FR" b="1" dirty="0">
              <a:solidFill>
                <a:srgbClr val="287C66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3E1D17C0-04CD-4A8C-A0F9-77B488CF1422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7DA4FDCE-3502-475C-A77D-6DB4C931747D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CC08870A-B587-4D66-A471-93B9FC333553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D24A830C-F2C6-4892-8E33-AFBE4443969B}"/>
              </a:ext>
            </a:extLst>
          </p:cNvPr>
          <p:cNvSpPr txBox="1"/>
          <p:nvPr/>
        </p:nvSpPr>
        <p:spPr>
          <a:xfrm>
            <a:off x="1033016" y="1357209"/>
            <a:ext cx="39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Diagramme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d’utilisation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70C426A6-472C-476A-87A4-4E8DED9CAABA}"/>
              </a:ext>
            </a:extLst>
          </p:cNvPr>
          <p:cNvSpPr/>
          <p:nvPr/>
        </p:nvSpPr>
        <p:spPr>
          <a:xfrm>
            <a:off x="230459" y="1219087"/>
            <a:ext cx="704647" cy="653715"/>
          </a:xfrm>
          <a:prstGeom prst="ellipse">
            <a:avLst/>
          </a:prstGeom>
          <a:solidFill>
            <a:srgbClr val="00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</a:t>
            </a:r>
            <a:endParaRPr lang="ru-RU" sz="2400" dirty="0">
              <a:solidFill>
                <a:prstClr val="white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31" name="Picture 30" descr="A close up of a map&#10;&#10;Description automatically generated">
            <a:extLst>
              <a:ext uri="{FF2B5EF4-FFF2-40B4-BE49-F238E27FC236}">
                <a16:creationId xmlns:a16="http://schemas.microsoft.com/office/drawing/2014/main" id="{DCB5A006-A150-44DB-A25F-28671BB51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2" y="1872802"/>
            <a:ext cx="8041113" cy="498519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5E61C37-9E6E-4C4E-ACF2-513A54F10514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27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6DCE35-B168-4BBE-8CF4-3CE2D7CE4523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3FAD02-4826-466B-8478-72A79CC7197E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2F6039-0ADB-403D-9445-BB6AF7730E3F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2D4ADC-A6E5-4661-A798-93FF9717BAA6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7D8B87-C4E8-45DD-BF73-A6C9F99EAF92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2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7D6A2-8B28-4BF4-972E-51AEE8CEEE4E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962E75-BD84-4A3A-9458-6358602E33FB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81AC7-47FA-4261-A5A0-574C3816A23A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4D533F-FCCC-4F76-A820-9C48B4339E80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AF7C1-619E-423F-9C7C-64F82B9D7C02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9CDCA1-EFBC-4570-8B80-28B2A5EDD7F3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DEA860A6-D45C-4F46-B67A-173DF95F6C03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85FAB55F-43C0-4D48-AF76-D39202706495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FC025F9C-A3EC-4620-B951-2DAF00B21BCC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Conception et documentation </a:t>
            </a:r>
            <a:r>
              <a:rPr lang="fr-FR" b="1" dirty="0" err="1">
                <a:solidFill>
                  <a:srgbClr val="287C66"/>
                </a:solidFill>
                <a:latin typeface="Lato Heavy" panose="020F0902020204030203"/>
              </a:rPr>
              <a:t>Swagger</a:t>
            </a:r>
            <a:endParaRPr lang="fr-FR" b="1" dirty="0">
              <a:solidFill>
                <a:srgbClr val="287C66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73C7BF57-FC2E-4C7D-B3FC-E91766855DE2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CB21BFC9-88FF-4710-8DC8-38C2248D0DD3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AD10238D-4C69-4F15-BDC9-FF2CC669E75F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14E4BEE9-7A39-4808-B6A1-966165130CCA}"/>
              </a:ext>
            </a:extLst>
          </p:cNvPr>
          <p:cNvSpPr txBox="1"/>
          <p:nvPr/>
        </p:nvSpPr>
        <p:spPr>
          <a:xfrm>
            <a:off x="972604" y="1445676"/>
            <a:ext cx="509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Diagramme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sequence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  <a:cs typeface="Lato Black" panose="020F0A02020204030203" pitchFamily="34" charset="0"/>
            </a:endParaRPr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2B5F0D57-32F3-4423-A018-3ACF008CDA83}"/>
              </a:ext>
            </a:extLst>
          </p:cNvPr>
          <p:cNvSpPr/>
          <p:nvPr/>
        </p:nvSpPr>
        <p:spPr>
          <a:xfrm>
            <a:off x="230459" y="1318874"/>
            <a:ext cx="704514" cy="653715"/>
          </a:xfrm>
          <a:prstGeom prst="ellipse">
            <a:avLst/>
          </a:prstGeom>
          <a:solidFill>
            <a:srgbClr val="309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</a:t>
            </a:r>
            <a:endParaRPr lang="ru-RU" sz="2400" dirty="0">
              <a:solidFill>
                <a:prstClr val="white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31" name="Picture 30" descr="A close up of a map&#10;&#10;Description automatically generated">
            <a:extLst>
              <a:ext uri="{FF2B5EF4-FFF2-40B4-BE49-F238E27FC236}">
                <a16:creationId xmlns:a16="http://schemas.microsoft.com/office/drawing/2014/main" id="{66171595-28A7-4D86-92CD-22AD091E4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93" y="1972589"/>
            <a:ext cx="6560882" cy="484585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F6EB2E3-6618-402B-9958-1B613470FA64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28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DD9E7C-2F1E-498C-BA7F-EE74461F1042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3C78F5-B0C4-48F5-B398-98E91371E396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B5F5C1-3006-4C00-869D-12C9157DD4DA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444665-97F4-41B1-9679-1BC6E08CA1C1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1F832E-D578-48D5-A89B-CC8CF35C02F3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ZoneTexte 35">
            <a:extLst>
              <a:ext uri="{FF2B5EF4-FFF2-40B4-BE49-F238E27FC236}">
                <a16:creationId xmlns:a16="http://schemas.microsoft.com/office/drawing/2014/main" id="{9DF32A32-45F2-4328-8D19-F5D361F2F40D}"/>
              </a:ext>
            </a:extLst>
          </p:cNvPr>
          <p:cNvSpPr txBox="1"/>
          <p:nvPr/>
        </p:nvSpPr>
        <p:spPr>
          <a:xfrm>
            <a:off x="8577154" y="1972589"/>
            <a:ext cx="2665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Le cas d’utilisation :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</a:b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Authentification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8525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7" name="TextBox 43"/>
          <p:cNvSpPr txBox="1"/>
          <p:nvPr/>
        </p:nvSpPr>
        <p:spPr>
          <a:xfrm>
            <a:off x="3328162" y="2052565"/>
            <a:ext cx="8414610" cy="49856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fr-FR" b="1" dirty="0">
                <a:latin typeface="Lato Light"/>
                <a:ea typeface="Lato Light"/>
                <a:cs typeface="Lato Light"/>
              </a:rPr>
              <a:t>Contexte général du projet</a:t>
            </a:r>
          </a:p>
        </p:txBody>
      </p:sp>
      <p:sp>
        <p:nvSpPr>
          <p:cNvPr id="9" name="TextBox 45"/>
          <p:cNvSpPr txBox="1"/>
          <p:nvPr/>
        </p:nvSpPr>
        <p:spPr>
          <a:xfrm>
            <a:off x="2309853" y="1917120"/>
            <a:ext cx="625831" cy="738674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fr-FR" sz="3600" b="1" dirty="0">
                <a:latin typeface="Lato Light"/>
                <a:cs typeface="Lato Light"/>
              </a:rPr>
              <a:t>1</a:t>
            </a:r>
            <a:endParaRPr lang="id-ID" sz="3600" b="1" dirty="0">
              <a:latin typeface="Lato Light"/>
              <a:cs typeface="Lato Light"/>
            </a:endParaRPr>
          </a:p>
        </p:txBody>
      </p:sp>
      <p:sp>
        <p:nvSpPr>
          <p:cNvPr id="10" name="TextBox 43"/>
          <p:cNvSpPr txBox="1"/>
          <p:nvPr/>
        </p:nvSpPr>
        <p:spPr>
          <a:xfrm>
            <a:off x="3631424" y="2393700"/>
            <a:ext cx="8414610" cy="166811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L’organisme d’accueil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Formation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La problématique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Description du projet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Conduite du projet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sz="1400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12" name="Round Same Side Corner Rectangle 44"/>
          <p:cNvSpPr/>
          <p:nvPr/>
        </p:nvSpPr>
        <p:spPr>
          <a:xfrm rot="10800000" flipH="1">
            <a:off x="2938743" y="2052565"/>
            <a:ext cx="86157" cy="486951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E830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Lato Light"/>
              <a:cs typeface="Lato Light"/>
            </a:endParaRPr>
          </a:p>
        </p:txBody>
      </p:sp>
      <p:sp>
        <p:nvSpPr>
          <p:cNvPr id="13" name="TextBox 43"/>
          <p:cNvSpPr txBox="1"/>
          <p:nvPr/>
        </p:nvSpPr>
        <p:spPr>
          <a:xfrm>
            <a:off x="3328162" y="3701112"/>
            <a:ext cx="8414610" cy="49856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fr-FR" b="1" dirty="0">
                <a:latin typeface="Lato Light"/>
                <a:ea typeface="Lato Light"/>
                <a:cs typeface="Lato Light"/>
              </a:rPr>
              <a:t>Exploration et benchmarking des services mesh</a:t>
            </a:r>
          </a:p>
        </p:txBody>
      </p:sp>
      <p:sp>
        <p:nvSpPr>
          <p:cNvPr id="14" name="Round Same Side Corner Rectangle 44"/>
          <p:cNvSpPr/>
          <p:nvPr/>
        </p:nvSpPr>
        <p:spPr>
          <a:xfrm rot="10800000" flipH="1">
            <a:off x="2938743" y="3618338"/>
            <a:ext cx="86157" cy="486951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Lato Light"/>
              <a:cs typeface="Lato Light"/>
            </a:endParaRPr>
          </a:p>
        </p:txBody>
      </p:sp>
      <p:sp>
        <p:nvSpPr>
          <p:cNvPr id="15" name="TextBox 45"/>
          <p:cNvSpPr txBox="1"/>
          <p:nvPr/>
        </p:nvSpPr>
        <p:spPr>
          <a:xfrm>
            <a:off x="2311381" y="3492477"/>
            <a:ext cx="625831" cy="738674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fr-FR" sz="3600" b="1" dirty="0">
                <a:latin typeface="Lato Light"/>
                <a:cs typeface="Lato Light"/>
              </a:rPr>
              <a:t>2</a:t>
            </a:r>
            <a:endParaRPr lang="id-ID" sz="3600" b="1" dirty="0">
              <a:latin typeface="Lato Light"/>
              <a:cs typeface="Lato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0462" y="6319935"/>
            <a:ext cx="813880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7" name="TextBox 43">
            <a:extLst>
              <a:ext uri="{FF2B5EF4-FFF2-40B4-BE49-F238E27FC236}">
                <a16:creationId xmlns:a16="http://schemas.microsoft.com/office/drawing/2014/main" id="{9AB99C26-5557-4F71-AEF1-959333201A7F}"/>
              </a:ext>
            </a:extLst>
          </p:cNvPr>
          <p:cNvSpPr txBox="1"/>
          <p:nvPr/>
        </p:nvSpPr>
        <p:spPr>
          <a:xfrm>
            <a:off x="3631424" y="4106734"/>
            <a:ext cx="8414610" cy="120644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L’architecture microservices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Les services mesh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Etude comparative des services mesh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sz="1600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6E34F0-B077-4C66-AF56-369F9CBBC340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9439A0-4792-4796-B6FE-319D715B7A46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9D884-222F-4C08-842D-8D4463A64638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F41C1-8F5B-4DC5-911E-B3564998929D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AB88B-65EB-4D97-A226-6DBD7D79B7BF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4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9" grpId="0"/>
      <p:bldP spid="10" grpId="0"/>
      <p:bldP spid="12" grpId="0" animBg="1"/>
      <p:bldP spid="13" grpId="0"/>
      <p:bldP spid="14" grpId="0" animBg="1"/>
      <p:bldP spid="15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DA1EE2-3398-4C24-A7C5-ED664508D96D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FD38DA-8FDF-4BF9-B75A-193AAE9D6A08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0D63E9-45B0-42AD-A9C4-8F3C302872EC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6F293A-379E-40C2-B196-6F483AB62DD8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84B6AA-10B2-4FA7-A003-819B9D4CBDAD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2DBB94-6405-4BE5-83FF-EFDB100773D2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8A38C035-7E30-40E5-AABA-15E81AF90A6D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ECFD29B1-39E2-4DFC-938B-1A6C7503F8F1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79194C7E-B4ED-47C9-AC5C-1CE9447B37B5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Conception et documentation </a:t>
            </a:r>
            <a:r>
              <a:rPr lang="fr-FR" b="1" dirty="0" err="1">
                <a:solidFill>
                  <a:srgbClr val="287C66"/>
                </a:solidFill>
                <a:latin typeface="Lato Heavy" panose="020F0902020204030203"/>
              </a:rPr>
              <a:t>Swagger</a:t>
            </a:r>
            <a:endParaRPr lang="fr-FR" b="1" dirty="0">
              <a:solidFill>
                <a:srgbClr val="287C66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449B0467-EB9F-449D-B242-1B91547C304B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CA838667-5035-4BC4-932C-9C1DDE382455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7260000B-B3E4-4AF5-9E2E-4C76B10808CE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38BD6F13-A6A5-493E-8959-BD5BD8DD8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19087"/>
            <a:ext cx="7467599" cy="559936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41C7B33-D171-4F0D-9A15-62728BFAB8AA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29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608BCB-3164-4A80-8580-EA40AD400B2B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28EFB1-F0BD-42E5-A7C1-D83B2A10A332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0E39E-847E-4902-808F-EA6AC2EA1BD6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E9B059-4352-4879-B17B-1855322115ED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BEC2BC-F328-4F69-B6A9-D21C22BEE513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ZoneTexte 35">
            <a:extLst>
              <a:ext uri="{FF2B5EF4-FFF2-40B4-BE49-F238E27FC236}">
                <a16:creationId xmlns:a16="http://schemas.microsoft.com/office/drawing/2014/main" id="{7FABF9F2-FE83-46A7-9FC6-55E27023F935}"/>
              </a:ext>
            </a:extLst>
          </p:cNvPr>
          <p:cNvSpPr txBox="1"/>
          <p:nvPr/>
        </p:nvSpPr>
        <p:spPr>
          <a:xfrm>
            <a:off x="9472557" y="1261360"/>
            <a:ext cx="2665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Le cas d’utilisation :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</a:b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Ajout d’un produit au panier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73283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FA23F6-8B13-41A6-904E-8462D44568EC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5BD6B-1528-4435-AEE5-EBA7B20E6AE8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1A9B75-058A-4220-8ABD-31D722CEF776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1CD705-5133-4B57-BD47-5B1E86A36563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18307-78E0-4AE5-BD1F-2595EEB4734F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056D2-C4DE-4068-8084-F2806C94E228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9EACC1DF-56BA-4A0E-8D0B-331217475C87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A53E54F6-5598-4265-9585-A5654462D77B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84A58509-952E-41C1-A72A-A7C2139769E9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Conception et documentation </a:t>
            </a:r>
            <a:r>
              <a:rPr lang="fr-FR" b="1" dirty="0" err="1">
                <a:solidFill>
                  <a:srgbClr val="287C66"/>
                </a:solidFill>
                <a:latin typeface="Lato Heavy" panose="020F0902020204030203"/>
              </a:rPr>
              <a:t>Swagger</a:t>
            </a:r>
            <a:endParaRPr lang="fr-FR" b="1" dirty="0">
              <a:solidFill>
                <a:srgbClr val="287C66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A6100D49-7C08-40AB-9AF0-B131C955EDEC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73973C48-C7D8-4C04-865A-6486D85FF6B8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6EF054EB-B1DB-4F1B-9181-48B115A03A8F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268F43B5-660D-4359-90A3-3C69FF6D7C69}"/>
              </a:ext>
            </a:extLst>
          </p:cNvPr>
          <p:cNvSpPr/>
          <p:nvPr/>
        </p:nvSpPr>
        <p:spPr>
          <a:xfrm>
            <a:off x="230459" y="1219087"/>
            <a:ext cx="709887" cy="653715"/>
          </a:xfrm>
          <a:prstGeom prst="ellipse">
            <a:avLst/>
          </a:prstGeom>
          <a:solidFill>
            <a:srgbClr val="FE8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3</a:t>
            </a:r>
            <a:endParaRPr lang="ru-RU" sz="2400" dirty="0">
              <a:solidFill>
                <a:prstClr val="white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F537885-4EB0-4047-A096-647EE59F0849}"/>
              </a:ext>
            </a:extLst>
          </p:cNvPr>
          <p:cNvSpPr txBox="1"/>
          <p:nvPr/>
        </p:nvSpPr>
        <p:spPr>
          <a:xfrm>
            <a:off x="925016" y="1360045"/>
            <a:ext cx="39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Lato Black" panose="020F0A02020204030203" pitchFamily="34" charset="0"/>
              </a:rPr>
              <a:t>Diagramme de package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Lato Black" panose="020F0A02020204030203" pitchFamily="34" charset="0"/>
            </a:endParaRPr>
          </a:p>
        </p:txBody>
      </p:sp>
      <p:pic>
        <p:nvPicPr>
          <p:cNvPr id="31" name="Picture 30" descr="A screenshot of a map&#10;&#10;Description automatically generated">
            <a:extLst>
              <a:ext uri="{FF2B5EF4-FFF2-40B4-BE49-F238E27FC236}">
                <a16:creationId xmlns:a16="http://schemas.microsoft.com/office/drawing/2014/main" id="{9AF204DB-73A7-4C2B-9494-B83E4E443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95" y="1946184"/>
            <a:ext cx="7157673" cy="460064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BC8CF4-1DC1-4CEA-AF98-1D139B8D8563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30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AF90E2-C272-4CB3-810B-D97EE64C2FF2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144E81-E8C0-43C7-AF01-B6FFCEBFF7F0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58BE03-CA51-440E-B375-13F59D4BA2AD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83161E-28D0-46A5-80E8-1BBC3528956A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38C4FD-7D17-479E-9F9E-9F7059B74BBB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ZoneTexte 35">
            <a:extLst>
              <a:ext uri="{FF2B5EF4-FFF2-40B4-BE49-F238E27FC236}">
                <a16:creationId xmlns:a16="http://schemas.microsoft.com/office/drawing/2014/main" id="{E2AB9064-AEE8-48BC-9E87-795ADFC1F77D}"/>
              </a:ext>
            </a:extLst>
          </p:cNvPr>
          <p:cNvSpPr txBox="1"/>
          <p:nvPr/>
        </p:nvSpPr>
        <p:spPr>
          <a:xfrm>
            <a:off x="9444646" y="1946184"/>
            <a:ext cx="2665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microservice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 :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</a:b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dev-user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17779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B212BE-DFAD-4832-A9E2-752589C9BB2E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5A241-75E5-4728-81BF-6C2C40B109EA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525DAB-8B89-43B7-BC9C-B18AB4442584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4521EA-94A2-47AD-A4FB-8AA77B33A55E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F8AD65-3F12-46D5-B56E-51506AD67DD5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999C2-C810-4A5D-AB37-D5F162044F5A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CCFCABA5-4813-4287-94E4-379FED3BD127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17BD0193-9353-4D7A-A392-A46E3B813EF2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B4EC4A86-520F-4B08-8849-472D0EA84AC4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Conception et documentation </a:t>
            </a:r>
            <a:r>
              <a:rPr lang="fr-FR" b="1" dirty="0" err="1">
                <a:solidFill>
                  <a:srgbClr val="287C66"/>
                </a:solidFill>
                <a:latin typeface="Lato Heavy" panose="020F0902020204030203"/>
              </a:rPr>
              <a:t>Swagger</a:t>
            </a:r>
            <a:endParaRPr lang="fr-FR" b="1" dirty="0">
              <a:solidFill>
                <a:srgbClr val="287C66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809E306A-E5CC-43A4-AA3F-DB4C5D9DBB89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2B8FF0DF-3215-4C6D-8CA7-F351EC11660D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75956C9A-A125-48C3-B9D7-683E3D423E66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DE16F5-5DC2-4336-AC77-C237D31C9EAE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31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78A478-A2EA-437C-91E1-415E6FC4891C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DF4EB2-0B04-4F7B-9F7A-8A261CDE1A9B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F5DE0A-62A5-4450-81A1-14008E8A3789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7FBAF3-9955-4FC9-9E5E-09CC0D1BDDB6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491F30-1EBB-438F-AAF6-2F3DDE048DE5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71950FAC-AB01-4C78-B679-93142A68D29A}"/>
              </a:ext>
            </a:extLst>
          </p:cNvPr>
          <p:cNvSpPr/>
          <p:nvPr/>
        </p:nvSpPr>
        <p:spPr>
          <a:xfrm>
            <a:off x="230459" y="1219087"/>
            <a:ext cx="709887" cy="653715"/>
          </a:xfrm>
          <a:prstGeom prst="ellipse">
            <a:avLst/>
          </a:prstGeom>
          <a:solidFill>
            <a:srgbClr val="D43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endParaRPr lang="ru-RU" sz="2400" dirty="0">
              <a:solidFill>
                <a:prstClr val="white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BE5DA832-D358-45F2-83F0-9E34D7ADA57C}"/>
              </a:ext>
            </a:extLst>
          </p:cNvPr>
          <p:cNvSpPr txBox="1"/>
          <p:nvPr/>
        </p:nvSpPr>
        <p:spPr>
          <a:xfrm>
            <a:off x="925016" y="1360045"/>
            <a:ext cx="39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Lato Black" panose="020F0A02020204030203" pitchFamily="34" charset="0"/>
              </a:rPr>
              <a:t>Diagramme de classes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Lato Black" panose="020F0A02020204030203" pitchFamily="34" charset="0"/>
            </a:endParaRPr>
          </a:p>
        </p:txBody>
      </p:sp>
      <p:pic>
        <p:nvPicPr>
          <p:cNvPr id="43" name="Picture 4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D5357B-9CC4-4480-BE49-542413287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8" y="1968438"/>
            <a:ext cx="8252817" cy="4417590"/>
          </a:xfrm>
          <a:prstGeom prst="rect">
            <a:avLst/>
          </a:prstGeom>
        </p:spPr>
      </p:pic>
      <p:sp>
        <p:nvSpPr>
          <p:cNvPr id="44" name="ZoneTexte 35">
            <a:extLst>
              <a:ext uri="{FF2B5EF4-FFF2-40B4-BE49-F238E27FC236}">
                <a16:creationId xmlns:a16="http://schemas.microsoft.com/office/drawing/2014/main" id="{34FE93E9-555A-4212-95F7-DA547AB9E91D}"/>
              </a:ext>
            </a:extLst>
          </p:cNvPr>
          <p:cNvSpPr txBox="1"/>
          <p:nvPr/>
        </p:nvSpPr>
        <p:spPr>
          <a:xfrm>
            <a:off x="9691632" y="1968438"/>
            <a:ext cx="2433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microservice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 :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</a:b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dev-</a:t>
            </a:r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/>
              </a:rPr>
              <a:t>productCataog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12395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A5C200-7F4A-4A83-B2EF-F34394142CD5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A71163-FB3C-43EF-82AA-625BD20CD142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320D3D-72EE-41AE-8473-89A54C53EED5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D55BB-C6A9-4963-946F-4DF2A413AFC4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60D9C5-F1DC-4274-93C0-CDDFD3A6970D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ADAF01-BEB7-474F-B435-C2F18BA0446D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FE9CB171-985E-479A-AD47-17BBB51563C6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08C7780D-1966-44E8-9622-178324904A96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2B3334D8-09FE-401F-BCB9-32BD6BE13535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Conception et documentation </a:t>
            </a:r>
            <a:r>
              <a:rPr lang="fr-FR" b="1" dirty="0" err="1">
                <a:solidFill>
                  <a:srgbClr val="287C66"/>
                </a:solidFill>
                <a:latin typeface="Lato Heavy" panose="020F0902020204030203"/>
              </a:rPr>
              <a:t>Swagger</a:t>
            </a:r>
            <a:endParaRPr lang="fr-FR" b="1" dirty="0">
              <a:solidFill>
                <a:srgbClr val="287C66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787CCC6A-7D8E-4BBA-9143-381E87FEA348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409F100B-5989-4919-94EC-551E39970D3E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682F456E-8F64-4536-A6B2-DCB0EDA57B26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94680DF7-8878-4042-828A-2DAEF8994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La documentation </a:t>
            </a:r>
            <a:r>
              <a:rPr lang="fr-FR" sz="3200" dirty="0" err="1">
                <a:latin typeface="Lato Light" panose="020F0302020204030203" pitchFamily="34" charset="0"/>
              </a:rPr>
              <a:t>Swagger</a:t>
            </a:r>
            <a:endParaRPr lang="fr-FR" sz="3200" dirty="0">
              <a:latin typeface="Lato Light" panose="020F0302020204030203" pitchFamily="34" charset="0"/>
            </a:endParaRP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6A873799-E054-44E0-B8DC-FA45B43B5606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471B01-73A3-47B7-A0D4-CEF5BF062F3E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BE62E7-8094-4BEA-AEA7-66120D9DDEE1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878AEC-6565-4B7D-BE52-11427B55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88" y="2054967"/>
            <a:ext cx="8327458" cy="137919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C4036F8-A0D4-46D0-9A00-F9D7C374BE3D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32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994B53-DE36-4A47-BA03-B6551B96F876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1A06A7-AB10-4E44-9281-24CDB1EB6A7D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6B7083-5A29-48D5-B99F-19F477455763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1C2330-93F0-4AFC-8759-2B199094BC80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0DE464A-B636-4846-8D51-8EE6EE484E2D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6030CF-55F4-4839-B9D1-E5231BBF5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87" y="3586989"/>
            <a:ext cx="8402589" cy="31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4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A1BED7-D959-4CFF-B554-EB3A00E73024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DDB7ED-4C5C-48D5-84EF-EBE410D923C1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CD0A1-0ADB-4B6E-A961-E010183B7BF3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8B81D3-1407-4D9D-9FC0-B89F30EA1418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35B-AAA9-46CC-B450-45CC0B29A88E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484FA3-F2A4-431B-95B5-3D8E41B59FF5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7EBB6D6B-5607-448B-94C1-39832E1A1A78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BAF49FD0-BFD5-4EDF-8FC1-9BBE9EEB2E40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7FAD85AC-B6E0-4F6E-981C-AF731FE534BD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E331933F-F0A8-4D50-9D0C-34BDE77460D1}"/>
              </a:ext>
            </a:extLst>
          </p:cNvPr>
          <p:cNvSpPr txBox="1"/>
          <p:nvPr/>
        </p:nvSpPr>
        <p:spPr>
          <a:xfrm>
            <a:off x="8049754" y="131885"/>
            <a:ext cx="193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01D6011C-287D-44F3-9141-EAD925BF28A6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43849A01-ECC8-453B-B018-4921CFB03932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CCA131A2-BC39-4193-B2EA-3529247AFA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Les outils et technologies utilisés </a:t>
            </a: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6FC44BB5-563A-419D-98C8-34DD9434379E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283FFB-E352-4CFC-B579-A837986C363F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86A41D-C245-4F1F-885B-77163201EF09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0E18696-F089-42C8-82DE-962CFB2B4A00}"/>
              </a:ext>
            </a:extLst>
          </p:cNvPr>
          <p:cNvSpPr/>
          <p:nvPr/>
        </p:nvSpPr>
        <p:spPr>
          <a:xfrm>
            <a:off x="5576863" y="2820549"/>
            <a:ext cx="566934" cy="6356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75E409-5E71-4422-A11A-0D29B0334056}"/>
              </a:ext>
            </a:extLst>
          </p:cNvPr>
          <p:cNvSpPr/>
          <p:nvPr/>
        </p:nvSpPr>
        <p:spPr>
          <a:xfrm>
            <a:off x="7185747" y="2101667"/>
            <a:ext cx="566934" cy="7188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DCC016-E14A-42C4-AFD5-BF61E63DC3A2}"/>
              </a:ext>
            </a:extLst>
          </p:cNvPr>
          <p:cNvSpPr/>
          <p:nvPr/>
        </p:nvSpPr>
        <p:spPr>
          <a:xfrm>
            <a:off x="1277972" y="2820549"/>
            <a:ext cx="566934" cy="6356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57D624-A97C-4128-A800-A404634F9881}"/>
              </a:ext>
            </a:extLst>
          </p:cNvPr>
          <p:cNvSpPr/>
          <p:nvPr/>
        </p:nvSpPr>
        <p:spPr>
          <a:xfrm>
            <a:off x="5010931" y="2101667"/>
            <a:ext cx="56693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4B18F0-E44A-4B36-9C73-5D49CFF9D468}"/>
              </a:ext>
            </a:extLst>
          </p:cNvPr>
          <p:cNvSpPr/>
          <p:nvPr/>
        </p:nvSpPr>
        <p:spPr>
          <a:xfrm>
            <a:off x="3424907" y="2820549"/>
            <a:ext cx="566934" cy="6356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FD2F37-1470-4384-B105-745CEAA41A9E}"/>
              </a:ext>
            </a:extLst>
          </p:cNvPr>
          <p:cNvSpPr/>
          <p:nvPr/>
        </p:nvSpPr>
        <p:spPr>
          <a:xfrm>
            <a:off x="2873325" y="2101668"/>
            <a:ext cx="566934" cy="7188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0" name="Group 1">
            <a:extLst>
              <a:ext uri="{FF2B5EF4-FFF2-40B4-BE49-F238E27FC236}">
                <a16:creationId xmlns:a16="http://schemas.microsoft.com/office/drawing/2014/main" id="{555AF406-8856-4537-85E8-1AE2A52448A9}"/>
              </a:ext>
            </a:extLst>
          </p:cNvPr>
          <p:cNvGrpSpPr/>
          <p:nvPr/>
        </p:nvGrpSpPr>
        <p:grpSpPr>
          <a:xfrm>
            <a:off x="94338" y="2287508"/>
            <a:ext cx="12097661" cy="1088571"/>
            <a:chOff x="94339" y="3043641"/>
            <a:chExt cx="11107008" cy="1088571"/>
          </a:xfrm>
        </p:grpSpPr>
        <p:cxnSp>
          <p:nvCxnSpPr>
            <p:cNvPr id="41" name="Straight Connector 16">
              <a:extLst>
                <a:ext uri="{FF2B5EF4-FFF2-40B4-BE49-F238E27FC236}">
                  <a16:creationId xmlns:a16="http://schemas.microsoft.com/office/drawing/2014/main" id="{ED3A8395-B7F9-44B4-A6EF-8EBC9499C4E6}"/>
                </a:ext>
              </a:extLst>
            </p:cNvPr>
            <p:cNvCxnSpPr>
              <a:endCxn id="42" idx="3"/>
            </p:cNvCxnSpPr>
            <p:nvPr/>
          </p:nvCxnSpPr>
          <p:spPr>
            <a:xfrm>
              <a:off x="94339" y="3587923"/>
              <a:ext cx="10366780" cy="5"/>
            </a:xfrm>
            <a:prstGeom prst="line">
              <a:avLst/>
            </a:prstGeom>
            <a:ln w="196850" cap="sq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Isosceles Triangle 20">
              <a:extLst>
                <a:ext uri="{FF2B5EF4-FFF2-40B4-BE49-F238E27FC236}">
                  <a16:creationId xmlns:a16="http://schemas.microsoft.com/office/drawing/2014/main" id="{F4087858-5D57-4944-A876-3DCC3CDBA1F7}"/>
                </a:ext>
              </a:extLst>
            </p:cNvPr>
            <p:cNvSpPr/>
            <p:nvPr/>
          </p:nvSpPr>
          <p:spPr>
            <a:xfrm rot="5400000">
              <a:off x="10286947" y="3217813"/>
              <a:ext cx="1088571" cy="740228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Group 2">
            <a:extLst>
              <a:ext uri="{FF2B5EF4-FFF2-40B4-BE49-F238E27FC236}">
                <a16:creationId xmlns:a16="http://schemas.microsoft.com/office/drawing/2014/main" id="{C11AC23C-6269-4236-A620-AF85E51A1F59}"/>
              </a:ext>
            </a:extLst>
          </p:cNvPr>
          <p:cNvGrpSpPr/>
          <p:nvPr/>
        </p:nvGrpSpPr>
        <p:grpSpPr>
          <a:xfrm>
            <a:off x="1278084" y="2090421"/>
            <a:ext cx="2162175" cy="1367634"/>
            <a:chOff x="987939" y="2846554"/>
            <a:chExt cx="2162175" cy="1367634"/>
          </a:xfrm>
        </p:grpSpPr>
        <p:sp>
          <p:nvSpPr>
            <p:cNvPr id="44" name="Parallelogram 21">
              <a:extLst>
                <a:ext uri="{FF2B5EF4-FFF2-40B4-BE49-F238E27FC236}">
                  <a16:creationId xmlns:a16="http://schemas.microsoft.com/office/drawing/2014/main" id="{99F03646-C597-4ADF-B354-D137582B4EAC}"/>
                </a:ext>
              </a:extLst>
            </p:cNvPr>
            <p:cNvSpPr/>
            <p:nvPr/>
          </p:nvSpPr>
          <p:spPr>
            <a:xfrm>
              <a:off x="987939" y="2846554"/>
              <a:ext cx="2162175" cy="1367634"/>
            </a:xfrm>
            <a:custGeom>
              <a:avLst/>
              <a:gdLst>
                <a:gd name="connsiteX0" fmla="*/ 0 w 1562100"/>
                <a:gd name="connsiteY0" fmla="*/ 1637166 h 1637166"/>
                <a:gd name="connsiteX1" fmla="*/ 436029 w 1562100"/>
                <a:gd name="connsiteY1" fmla="*/ 0 h 1637166"/>
                <a:gd name="connsiteX2" fmla="*/ 1562100 w 1562100"/>
                <a:gd name="connsiteY2" fmla="*/ 0 h 1637166"/>
                <a:gd name="connsiteX3" fmla="*/ 1126071 w 1562100"/>
                <a:gd name="connsiteY3" fmla="*/ 1637166 h 1637166"/>
                <a:gd name="connsiteX4" fmla="*/ 0 w 1562100"/>
                <a:gd name="connsiteY4" fmla="*/ 1637166 h 1637166"/>
                <a:gd name="connsiteX0" fmla="*/ 0 w 2162175"/>
                <a:gd name="connsiteY0" fmla="*/ 1637166 h 1637166"/>
                <a:gd name="connsiteX1" fmla="*/ 436029 w 2162175"/>
                <a:gd name="connsiteY1" fmla="*/ 0 h 1637166"/>
                <a:gd name="connsiteX2" fmla="*/ 2162175 w 2162175"/>
                <a:gd name="connsiteY2" fmla="*/ 0 h 1637166"/>
                <a:gd name="connsiteX3" fmla="*/ 1126071 w 2162175"/>
                <a:gd name="connsiteY3" fmla="*/ 1637166 h 1637166"/>
                <a:gd name="connsiteX4" fmla="*/ 0 w 2162175"/>
                <a:gd name="connsiteY4" fmla="*/ 1637166 h 1637166"/>
                <a:gd name="connsiteX0" fmla="*/ 0 w 2162175"/>
                <a:gd name="connsiteY0" fmla="*/ 1646691 h 1646691"/>
                <a:gd name="connsiteX1" fmla="*/ 988479 w 2162175"/>
                <a:gd name="connsiteY1" fmla="*/ 0 h 1646691"/>
                <a:gd name="connsiteX2" fmla="*/ 2162175 w 2162175"/>
                <a:gd name="connsiteY2" fmla="*/ 9525 h 1646691"/>
                <a:gd name="connsiteX3" fmla="*/ 1126071 w 2162175"/>
                <a:gd name="connsiteY3" fmla="*/ 1646691 h 1646691"/>
                <a:gd name="connsiteX4" fmla="*/ 0 w 2162175"/>
                <a:gd name="connsiteY4" fmla="*/ 1646691 h 1646691"/>
                <a:gd name="connsiteX0" fmla="*/ 0 w 2162175"/>
                <a:gd name="connsiteY0" fmla="*/ 1646691 h 1646691"/>
                <a:gd name="connsiteX1" fmla="*/ 1012292 w 2162175"/>
                <a:gd name="connsiteY1" fmla="*/ 0 h 1646691"/>
                <a:gd name="connsiteX2" fmla="*/ 2162175 w 2162175"/>
                <a:gd name="connsiteY2" fmla="*/ 9525 h 1646691"/>
                <a:gd name="connsiteX3" fmla="*/ 1126071 w 2162175"/>
                <a:gd name="connsiteY3" fmla="*/ 1646691 h 1646691"/>
                <a:gd name="connsiteX4" fmla="*/ 0 w 2162175"/>
                <a:gd name="connsiteY4" fmla="*/ 1646691 h 164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75" h="1646691">
                  <a:moveTo>
                    <a:pt x="0" y="1646691"/>
                  </a:moveTo>
                  <a:lnTo>
                    <a:pt x="1012292" y="0"/>
                  </a:lnTo>
                  <a:lnTo>
                    <a:pt x="2162175" y="9525"/>
                  </a:lnTo>
                  <a:lnTo>
                    <a:pt x="1126071" y="1646691"/>
                  </a:lnTo>
                  <a:lnTo>
                    <a:pt x="0" y="1646691"/>
                  </a:lnTo>
                  <a:close/>
                </a:path>
              </a:pathLst>
            </a:custGeom>
            <a:solidFill>
              <a:srgbClr val="008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TextBox 93">
              <a:extLst>
                <a:ext uri="{FF2B5EF4-FFF2-40B4-BE49-F238E27FC236}">
                  <a16:creationId xmlns:a16="http://schemas.microsoft.com/office/drawing/2014/main" id="{7C620C24-FEC2-4749-AC43-8CC743EEC8D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786970" y="3342698"/>
              <a:ext cx="467965" cy="4679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defTabSz="914294"/>
              <a:endParaRPr lang="ru-RU" sz="3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Group 4">
            <a:extLst>
              <a:ext uri="{FF2B5EF4-FFF2-40B4-BE49-F238E27FC236}">
                <a16:creationId xmlns:a16="http://schemas.microsoft.com/office/drawing/2014/main" id="{6030559F-C4E4-4396-8832-D6392ACBD7C7}"/>
              </a:ext>
            </a:extLst>
          </p:cNvPr>
          <p:cNvGrpSpPr/>
          <p:nvPr/>
        </p:nvGrpSpPr>
        <p:grpSpPr>
          <a:xfrm>
            <a:off x="3419395" y="2090421"/>
            <a:ext cx="2162175" cy="1367634"/>
            <a:chOff x="3129250" y="2846554"/>
            <a:chExt cx="2162175" cy="1367634"/>
          </a:xfrm>
        </p:grpSpPr>
        <p:sp>
          <p:nvSpPr>
            <p:cNvPr id="47" name="Parallelogram 21">
              <a:extLst>
                <a:ext uri="{FF2B5EF4-FFF2-40B4-BE49-F238E27FC236}">
                  <a16:creationId xmlns:a16="http://schemas.microsoft.com/office/drawing/2014/main" id="{EB2C1380-4FD3-4742-9D7A-5AAF0D700757}"/>
                </a:ext>
              </a:extLst>
            </p:cNvPr>
            <p:cNvSpPr/>
            <p:nvPr/>
          </p:nvSpPr>
          <p:spPr>
            <a:xfrm>
              <a:off x="3129250" y="2846554"/>
              <a:ext cx="2162175" cy="1367634"/>
            </a:xfrm>
            <a:custGeom>
              <a:avLst/>
              <a:gdLst>
                <a:gd name="connsiteX0" fmla="*/ 0 w 1562100"/>
                <a:gd name="connsiteY0" fmla="*/ 1637166 h 1637166"/>
                <a:gd name="connsiteX1" fmla="*/ 436029 w 1562100"/>
                <a:gd name="connsiteY1" fmla="*/ 0 h 1637166"/>
                <a:gd name="connsiteX2" fmla="*/ 1562100 w 1562100"/>
                <a:gd name="connsiteY2" fmla="*/ 0 h 1637166"/>
                <a:gd name="connsiteX3" fmla="*/ 1126071 w 1562100"/>
                <a:gd name="connsiteY3" fmla="*/ 1637166 h 1637166"/>
                <a:gd name="connsiteX4" fmla="*/ 0 w 1562100"/>
                <a:gd name="connsiteY4" fmla="*/ 1637166 h 1637166"/>
                <a:gd name="connsiteX0" fmla="*/ 0 w 2162175"/>
                <a:gd name="connsiteY0" fmla="*/ 1637166 h 1637166"/>
                <a:gd name="connsiteX1" fmla="*/ 436029 w 2162175"/>
                <a:gd name="connsiteY1" fmla="*/ 0 h 1637166"/>
                <a:gd name="connsiteX2" fmla="*/ 2162175 w 2162175"/>
                <a:gd name="connsiteY2" fmla="*/ 0 h 1637166"/>
                <a:gd name="connsiteX3" fmla="*/ 1126071 w 2162175"/>
                <a:gd name="connsiteY3" fmla="*/ 1637166 h 1637166"/>
                <a:gd name="connsiteX4" fmla="*/ 0 w 2162175"/>
                <a:gd name="connsiteY4" fmla="*/ 1637166 h 1637166"/>
                <a:gd name="connsiteX0" fmla="*/ 0 w 2162175"/>
                <a:gd name="connsiteY0" fmla="*/ 1646691 h 1646691"/>
                <a:gd name="connsiteX1" fmla="*/ 988479 w 2162175"/>
                <a:gd name="connsiteY1" fmla="*/ 0 h 1646691"/>
                <a:gd name="connsiteX2" fmla="*/ 2162175 w 2162175"/>
                <a:gd name="connsiteY2" fmla="*/ 9525 h 1646691"/>
                <a:gd name="connsiteX3" fmla="*/ 1126071 w 2162175"/>
                <a:gd name="connsiteY3" fmla="*/ 1646691 h 1646691"/>
                <a:gd name="connsiteX4" fmla="*/ 0 w 2162175"/>
                <a:gd name="connsiteY4" fmla="*/ 1646691 h 1646691"/>
                <a:gd name="connsiteX0" fmla="*/ 0 w 2162175"/>
                <a:gd name="connsiteY0" fmla="*/ 1646691 h 1646691"/>
                <a:gd name="connsiteX1" fmla="*/ 1012292 w 2162175"/>
                <a:gd name="connsiteY1" fmla="*/ 0 h 1646691"/>
                <a:gd name="connsiteX2" fmla="*/ 2162175 w 2162175"/>
                <a:gd name="connsiteY2" fmla="*/ 9525 h 1646691"/>
                <a:gd name="connsiteX3" fmla="*/ 1126071 w 2162175"/>
                <a:gd name="connsiteY3" fmla="*/ 1646691 h 1646691"/>
                <a:gd name="connsiteX4" fmla="*/ 0 w 2162175"/>
                <a:gd name="connsiteY4" fmla="*/ 1646691 h 164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75" h="1646691">
                  <a:moveTo>
                    <a:pt x="0" y="1646691"/>
                  </a:moveTo>
                  <a:lnTo>
                    <a:pt x="1012292" y="0"/>
                  </a:lnTo>
                  <a:lnTo>
                    <a:pt x="2162175" y="9525"/>
                  </a:lnTo>
                  <a:lnTo>
                    <a:pt x="1126071" y="1646691"/>
                  </a:lnTo>
                  <a:lnTo>
                    <a:pt x="0" y="1646691"/>
                  </a:lnTo>
                  <a:close/>
                </a:path>
              </a:pathLst>
            </a:custGeom>
            <a:solidFill>
              <a:srgbClr val="FE8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C6E8F3B-D2E5-4380-B263-A8CC4231452A}"/>
                </a:ext>
              </a:extLst>
            </p:cNvPr>
            <p:cNvSpPr/>
            <p:nvPr/>
          </p:nvSpPr>
          <p:spPr>
            <a:xfrm>
              <a:off x="4035367" y="3295535"/>
              <a:ext cx="1847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94"/>
              <a:endParaRPr lang="ru-RU" sz="3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Group 7">
            <a:extLst>
              <a:ext uri="{FF2B5EF4-FFF2-40B4-BE49-F238E27FC236}">
                <a16:creationId xmlns:a16="http://schemas.microsoft.com/office/drawing/2014/main" id="{BF9C646B-FFE9-4A57-A952-96089EC18366}"/>
              </a:ext>
            </a:extLst>
          </p:cNvPr>
          <p:cNvGrpSpPr/>
          <p:nvPr/>
        </p:nvGrpSpPr>
        <p:grpSpPr>
          <a:xfrm>
            <a:off x="5587082" y="2088607"/>
            <a:ext cx="2162175" cy="1367634"/>
            <a:chOff x="5296937" y="2844740"/>
            <a:chExt cx="2162175" cy="1367634"/>
          </a:xfrm>
        </p:grpSpPr>
        <p:sp>
          <p:nvSpPr>
            <p:cNvPr id="50" name="Parallelogram 21">
              <a:extLst>
                <a:ext uri="{FF2B5EF4-FFF2-40B4-BE49-F238E27FC236}">
                  <a16:creationId xmlns:a16="http://schemas.microsoft.com/office/drawing/2014/main" id="{FAEA835B-B01B-49B5-A474-109EDFFF2689}"/>
                </a:ext>
              </a:extLst>
            </p:cNvPr>
            <p:cNvSpPr/>
            <p:nvPr/>
          </p:nvSpPr>
          <p:spPr>
            <a:xfrm>
              <a:off x="5296937" y="2844740"/>
              <a:ext cx="2162175" cy="1367634"/>
            </a:xfrm>
            <a:custGeom>
              <a:avLst/>
              <a:gdLst>
                <a:gd name="connsiteX0" fmla="*/ 0 w 1562100"/>
                <a:gd name="connsiteY0" fmla="*/ 1637166 h 1637166"/>
                <a:gd name="connsiteX1" fmla="*/ 436029 w 1562100"/>
                <a:gd name="connsiteY1" fmla="*/ 0 h 1637166"/>
                <a:gd name="connsiteX2" fmla="*/ 1562100 w 1562100"/>
                <a:gd name="connsiteY2" fmla="*/ 0 h 1637166"/>
                <a:gd name="connsiteX3" fmla="*/ 1126071 w 1562100"/>
                <a:gd name="connsiteY3" fmla="*/ 1637166 h 1637166"/>
                <a:gd name="connsiteX4" fmla="*/ 0 w 1562100"/>
                <a:gd name="connsiteY4" fmla="*/ 1637166 h 1637166"/>
                <a:gd name="connsiteX0" fmla="*/ 0 w 2162175"/>
                <a:gd name="connsiteY0" fmla="*/ 1637166 h 1637166"/>
                <a:gd name="connsiteX1" fmla="*/ 436029 w 2162175"/>
                <a:gd name="connsiteY1" fmla="*/ 0 h 1637166"/>
                <a:gd name="connsiteX2" fmla="*/ 2162175 w 2162175"/>
                <a:gd name="connsiteY2" fmla="*/ 0 h 1637166"/>
                <a:gd name="connsiteX3" fmla="*/ 1126071 w 2162175"/>
                <a:gd name="connsiteY3" fmla="*/ 1637166 h 1637166"/>
                <a:gd name="connsiteX4" fmla="*/ 0 w 2162175"/>
                <a:gd name="connsiteY4" fmla="*/ 1637166 h 1637166"/>
                <a:gd name="connsiteX0" fmla="*/ 0 w 2162175"/>
                <a:gd name="connsiteY0" fmla="*/ 1646691 h 1646691"/>
                <a:gd name="connsiteX1" fmla="*/ 988479 w 2162175"/>
                <a:gd name="connsiteY1" fmla="*/ 0 h 1646691"/>
                <a:gd name="connsiteX2" fmla="*/ 2162175 w 2162175"/>
                <a:gd name="connsiteY2" fmla="*/ 9525 h 1646691"/>
                <a:gd name="connsiteX3" fmla="*/ 1126071 w 2162175"/>
                <a:gd name="connsiteY3" fmla="*/ 1646691 h 1646691"/>
                <a:gd name="connsiteX4" fmla="*/ 0 w 2162175"/>
                <a:gd name="connsiteY4" fmla="*/ 1646691 h 1646691"/>
                <a:gd name="connsiteX0" fmla="*/ 0 w 2162175"/>
                <a:gd name="connsiteY0" fmla="*/ 1646691 h 1646691"/>
                <a:gd name="connsiteX1" fmla="*/ 1012292 w 2162175"/>
                <a:gd name="connsiteY1" fmla="*/ 0 h 1646691"/>
                <a:gd name="connsiteX2" fmla="*/ 2162175 w 2162175"/>
                <a:gd name="connsiteY2" fmla="*/ 9525 h 1646691"/>
                <a:gd name="connsiteX3" fmla="*/ 1126071 w 2162175"/>
                <a:gd name="connsiteY3" fmla="*/ 1646691 h 1646691"/>
                <a:gd name="connsiteX4" fmla="*/ 0 w 2162175"/>
                <a:gd name="connsiteY4" fmla="*/ 1646691 h 164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75" h="1646691">
                  <a:moveTo>
                    <a:pt x="0" y="1646691"/>
                  </a:moveTo>
                  <a:lnTo>
                    <a:pt x="1012292" y="0"/>
                  </a:lnTo>
                  <a:lnTo>
                    <a:pt x="2162175" y="9525"/>
                  </a:lnTo>
                  <a:lnTo>
                    <a:pt x="1126071" y="1646691"/>
                  </a:lnTo>
                  <a:lnTo>
                    <a:pt x="0" y="1646691"/>
                  </a:lnTo>
                  <a:close/>
                </a:path>
              </a:pathLst>
            </a:custGeom>
            <a:solidFill>
              <a:srgbClr val="A1B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TextBox 94">
              <a:extLst>
                <a:ext uri="{FF2B5EF4-FFF2-40B4-BE49-F238E27FC236}">
                  <a16:creationId xmlns:a16="http://schemas.microsoft.com/office/drawing/2014/main" id="{E7F86394-0293-4C5F-9EAD-79B558CAD7A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095687" y="3342697"/>
              <a:ext cx="467965" cy="4679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defTabSz="914294"/>
              <a:endParaRPr lang="ru-RU" sz="3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3">
            <a:extLst>
              <a:ext uri="{FF2B5EF4-FFF2-40B4-BE49-F238E27FC236}">
                <a16:creationId xmlns:a16="http://schemas.microsoft.com/office/drawing/2014/main" id="{79A5F605-EFCC-4CF6-9141-CFF164845254}"/>
              </a:ext>
            </a:extLst>
          </p:cNvPr>
          <p:cNvGrpSpPr/>
          <p:nvPr/>
        </p:nvGrpSpPr>
        <p:grpSpPr>
          <a:xfrm>
            <a:off x="996297" y="4091837"/>
            <a:ext cx="2168778" cy="1921302"/>
            <a:chOff x="858386" y="4457599"/>
            <a:chExt cx="2168778" cy="994980"/>
          </a:xfrm>
        </p:grpSpPr>
        <p:sp>
          <p:nvSpPr>
            <p:cNvPr id="56" name="TextBox 95">
              <a:extLst>
                <a:ext uri="{FF2B5EF4-FFF2-40B4-BE49-F238E27FC236}">
                  <a16:creationId xmlns:a16="http://schemas.microsoft.com/office/drawing/2014/main" id="{7BB2EFA6-D7B9-4D7C-AE92-A3AD9888A69B}"/>
                </a:ext>
              </a:extLst>
            </p:cNvPr>
            <p:cNvSpPr txBox="1"/>
            <p:nvPr/>
          </p:nvSpPr>
          <p:spPr>
            <a:xfrm>
              <a:off x="858386" y="4457599"/>
              <a:ext cx="1946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2A80B9"/>
                  </a:solidFill>
                  <a:latin typeface="Lato Black" panose="020F0A02020204030203" pitchFamily="34" charset="0"/>
                </a:rPr>
                <a:t>1. Tests</a:t>
              </a:r>
            </a:p>
          </p:txBody>
        </p:sp>
        <p:sp>
          <p:nvSpPr>
            <p:cNvPr id="57" name="TextBox 97">
              <a:extLst>
                <a:ext uri="{FF2B5EF4-FFF2-40B4-BE49-F238E27FC236}">
                  <a16:creationId xmlns:a16="http://schemas.microsoft.com/office/drawing/2014/main" id="{03CF4006-98BF-40E3-9B92-CF023C6B0A13}"/>
                </a:ext>
              </a:extLst>
            </p:cNvPr>
            <p:cNvSpPr txBox="1"/>
            <p:nvPr/>
          </p:nvSpPr>
          <p:spPr>
            <a:xfrm>
              <a:off x="858386" y="4894723"/>
              <a:ext cx="2168778" cy="55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Lato Light" panose="020F0302020204030203" pitchFamily="34" charset="0"/>
                </a:rPr>
                <a:t>Docker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Lato Light" panose="020F0302020204030203" pitchFamily="34" charset="0"/>
                </a:rPr>
                <a:t>Kubernetes</a:t>
              </a:r>
              <a:endParaRPr lang="fr-F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Lato Light" panose="020F0302020204030203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Lato Light" panose="020F0302020204030203" pitchFamily="34" charset="0"/>
                </a:rPr>
                <a:t>Azure </a:t>
              </a:r>
              <a:r>
                <a:rPr lang="fr-FR" sz="16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Lato Light" panose="020F0302020204030203" pitchFamily="34" charset="0"/>
                </a:rPr>
                <a:t>Kubernetes</a:t>
              </a:r>
              <a:r>
                <a:rPr lang="fr-FR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Lato Light" panose="020F0302020204030203" pitchFamily="34" charset="0"/>
                </a:rPr>
                <a:t> Service</a:t>
              </a:r>
            </a:p>
          </p:txBody>
        </p:sp>
      </p:grpSp>
      <p:grpSp>
        <p:nvGrpSpPr>
          <p:cNvPr id="58" name="Group 9">
            <a:extLst>
              <a:ext uri="{FF2B5EF4-FFF2-40B4-BE49-F238E27FC236}">
                <a16:creationId xmlns:a16="http://schemas.microsoft.com/office/drawing/2014/main" id="{7E5B5E77-25F5-4E50-82FE-1DD0E6D25E49}"/>
              </a:ext>
            </a:extLst>
          </p:cNvPr>
          <p:cNvGrpSpPr/>
          <p:nvPr/>
        </p:nvGrpSpPr>
        <p:grpSpPr>
          <a:xfrm>
            <a:off x="3344125" y="3987335"/>
            <a:ext cx="1956816" cy="1760386"/>
            <a:chOff x="3036397" y="4248593"/>
            <a:chExt cx="1956816" cy="1760386"/>
          </a:xfrm>
        </p:grpSpPr>
        <p:sp>
          <p:nvSpPr>
            <p:cNvPr id="59" name="TextBox 98">
              <a:extLst>
                <a:ext uri="{FF2B5EF4-FFF2-40B4-BE49-F238E27FC236}">
                  <a16:creationId xmlns:a16="http://schemas.microsoft.com/office/drawing/2014/main" id="{D55AFDD3-EFFB-45DD-B2E0-5950BF172C04}"/>
                </a:ext>
              </a:extLst>
            </p:cNvPr>
            <p:cNvSpPr txBox="1"/>
            <p:nvPr/>
          </p:nvSpPr>
          <p:spPr>
            <a:xfrm>
              <a:off x="3046427" y="4248593"/>
              <a:ext cx="1946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E8301"/>
                  </a:solidFill>
                  <a:latin typeface="Lato Black" panose="020F0A02020204030203" pitchFamily="34" charset="0"/>
                </a:rPr>
                <a:t>2. Réalisation</a:t>
              </a:r>
            </a:p>
          </p:txBody>
        </p:sp>
        <p:sp>
          <p:nvSpPr>
            <p:cNvPr id="60" name="TextBox 99">
              <a:extLst>
                <a:ext uri="{FF2B5EF4-FFF2-40B4-BE49-F238E27FC236}">
                  <a16:creationId xmlns:a16="http://schemas.microsoft.com/office/drawing/2014/main" id="{6DEA1D24-8837-4612-9F61-C7BE8D964987}"/>
                </a:ext>
              </a:extLst>
            </p:cNvPr>
            <p:cNvSpPr txBox="1"/>
            <p:nvPr/>
          </p:nvSpPr>
          <p:spPr>
            <a:xfrm>
              <a:off x="3036397" y="5239538"/>
              <a:ext cx="17970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Lato Light" panose="020F0302020204030203" pitchFamily="34" charset="0"/>
                </a:rPr>
                <a:t>Spring boot</a:t>
              </a:r>
            </a:p>
            <a:p>
              <a:endParaRPr lang="fr-F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Lato Light" panose="020F0302020204030203" pitchFamily="34" charset="0"/>
              </a:endParaRPr>
            </a:p>
            <a:p>
              <a:endParaRPr lang="fr-F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61" name="Group 10">
            <a:extLst>
              <a:ext uri="{FF2B5EF4-FFF2-40B4-BE49-F238E27FC236}">
                <a16:creationId xmlns:a16="http://schemas.microsoft.com/office/drawing/2014/main" id="{3347BD62-83A8-47B8-A3BC-85D92A115C30}"/>
              </a:ext>
            </a:extLst>
          </p:cNvPr>
          <p:cNvGrpSpPr/>
          <p:nvPr/>
        </p:nvGrpSpPr>
        <p:grpSpPr>
          <a:xfrm>
            <a:off x="5542195" y="3987337"/>
            <a:ext cx="2494667" cy="1534329"/>
            <a:chOff x="5286718" y="4457599"/>
            <a:chExt cx="2494667" cy="1534329"/>
          </a:xfrm>
        </p:grpSpPr>
        <p:sp>
          <p:nvSpPr>
            <p:cNvPr id="62" name="TextBox 100">
              <a:extLst>
                <a:ext uri="{FF2B5EF4-FFF2-40B4-BE49-F238E27FC236}">
                  <a16:creationId xmlns:a16="http://schemas.microsoft.com/office/drawing/2014/main" id="{EA1F7CCC-F98A-4683-98F5-C1EA985F9A0B}"/>
                </a:ext>
              </a:extLst>
            </p:cNvPr>
            <p:cNvSpPr txBox="1"/>
            <p:nvPr/>
          </p:nvSpPr>
          <p:spPr>
            <a:xfrm>
              <a:off x="5286718" y="4457599"/>
              <a:ext cx="1946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A1BB22"/>
                  </a:solidFill>
                  <a:latin typeface="Lato Black" panose="020F0A02020204030203" pitchFamily="34" charset="0"/>
                </a:rPr>
                <a:t>3. Intégration</a:t>
              </a:r>
            </a:p>
          </p:txBody>
        </p:sp>
        <p:sp>
          <p:nvSpPr>
            <p:cNvPr id="63" name="TextBox 101">
              <a:extLst>
                <a:ext uri="{FF2B5EF4-FFF2-40B4-BE49-F238E27FC236}">
                  <a16:creationId xmlns:a16="http://schemas.microsoft.com/office/drawing/2014/main" id="{C6DC8A18-3F32-4ED5-B8A1-1050CB9E5854}"/>
                </a:ext>
              </a:extLst>
            </p:cNvPr>
            <p:cNvSpPr txBox="1"/>
            <p:nvPr/>
          </p:nvSpPr>
          <p:spPr>
            <a:xfrm>
              <a:off x="5345227" y="5437930"/>
              <a:ext cx="24361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Lato Light" panose="020F0302020204030203" pitchFamily="34" charset="0"/>
                </a:rPr>
                <a:t>GitLab</a:t>
              </a:r>
              <a:endParaRPr lang="fr-F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Lato Light" panose="020F0302020204030203" pitchFamily="34" charset="0"/>
              </a:endParaRPr>
            </a:p>
            <a:p>
              <a:endParaRPr lang="fr-F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Lato Light" panose="020F0302020204030203" pitchFamily="34" charset="0"/>
              </a:endParaRPr>
            </a:p>
          </p:txBody>
        </p:sp>
      </p:grpSp>
      <p:sp>
        <p:nvSpPr>
          <p:cNvPr id="67" name="Freeform 33">
            <a:extLst>
              <a:ext uri="{FF2B5EF4-FFF2-40B4-BE49-F238E27FC236}">
                <a16:creationId xmlns:a16="http://schemas.microsoft.com/office/drawing/2014/main" id="{4BF1CCFF-7CAC-4C29-853C-255520523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087" y="2498545"/>
            <a:ext cx="406400" cy="428625"/>
          </a:xfrm>
          <a:custGeom>
            <a:avLst/>
            <a:gdLst>
              <a:gd name="T0" fmla="*/ 124 w 338"/>
              <a:gd name="T1" fmla="*/ 355 h 356"/>
              <a:gd name="T2" fmla="*/ 124 w 338"/>
              <a:gd name="T3" fmla="*/ 355 h 356"/>
              <a:gd name="T4" fmla="*/ 98 w 338"/>
              <a:gd name="T5" fmla="*/ 337 h 356"/>
              <a:gd name="T6" fmla="*/ 9 w 338"/>
              <a:gd name="T7" fmla="*/ 222 h 356"/>
              <a:gd name="T8" fmla="*/ 18 w 338"/>
              <a:gd name="T9" fmla="*/ 178 h 356"/>
              <a:gd name="T10" fmla="*/ 62 w 338"/>
              <a:gd name="T11" fmla="*/ 178 h 356"/>
              <a:gd name="T12" fmla="*/ 124 w 338"/>
              <a:gd name="T13" fmla="*/ 258 h 356"/>
              <a:gd name="T14" fmla="*/ 266 w 338"/>
              <a:gd name="T15" fmla="*/ 27 h 356"/>
              <a:gd name="T16" fmla="*/ 319 w 338"/>
              <a:gd name="T17" fmla="*/ 9 h 356"/>
              <a:gd name="T18" fmla="*/ 328 w 338"/>
              <a:gd name="T19" fmla="*/ 62 h 356"/>
              <a:gd name="T20" fmla="*/ 160 w 338"/>
              <a:gd name="T21" fmla="*/ 337 h 356"/>
              <a:gd name="T22" fmla="*/ 124 w 338"/>
              <a:gd name="T23" fmla="*/ 355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38" h="356">
                <a:moveTo>
                  <a:pt x="124" y="355"/>
                </a:moveTo>
                <a:lnTo>
                  <a:pt x="124" y="355"/>
                </a:lnTo>
                <a:cubicBezTo>
                  <a:pt x="115" y="355"/>
                  <a:pt x="107" y="346"/>
                  <a:pt x="98" y="337"/>
                </a:cubicBezTo>
                <a:cubicBezTo>
                  <a:pt x="9" y="222"/>
                  <a:pt x="9" y="222"/>
                  <a:pt x="9" y="222"/>
                </a:cubicBezTo>
                <a:cubicBezTo>
                  <a:pt x="0" y="204"/>
                  <a:pt x="0" y="187"/>
                  <a:pt x="18" y="178"/>
                </a:cubicBezTo>
                <a:cubicBezTo>
                  <a:pt x="36" y="160"/>
                  <a:pt x="53" y="168"/>
                  <a:pt x="62" y="178"/>
                </a:cubicBezTo>
                <a:cubicBezTo>
                  <a:pt x="124" y="258"/>
                  <a:pt x="124" y="258"/>
                  <a:pt x="124" y="258"/>
                </a:cubicBezTo>
                <a:cubicBezTo>
                  <a:pt x="266" y="27"/>
                  <a:pt x="266" y="27"/>
                  <a:pt x="266" y="27"/>
                </a:cubicBezTo>
                <a:cubicBezTo>
                  <a:pt x="284" y="9"/>
                  <a:pt x="301" y="0"/>
                  <a:pt x="319" y="9"/>
                </a:cubicBezTo>
                <a:cubicBezTo>
                  <a:pt x="337" y="18"/>
                  <a:pt x="337" y="45"/>
                  <a:pt x="328" y="62"/>
                </a:cubicBezTo>
                <a:cubicBezTo>
                  <a:pt x="160" y="337"/>
                  <a:pt x="160" y="337"/>
                  <a:pt x="160" y="337"/>
                </a:cubicBezTo>
                <a:cubicBezTo>
                  <a:pt x="151" y="346"/>
                  <a:pt x="142" y="355"/>
                  <a:pt x="124" y="35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Roboto Light"/>
              <a:ea typeface="+mn-ea"/>
              <a:cs typeface="+mn-cs"/>
            </a:endParaRPr>
          </a:p>
        </p:txBody>
      </p:sp>
      <p:sp>
        <p:nvSpPr>
          <p:cNvPr id="68" name="Freeform 65">
            <a:extLst>
              <a:ext uri="{FF2B5EF4-FFF2-40B4-BE49-F238E27FC236}">
                <a16:creationId xmlns:a16="http://schemas.microsoft.com/office/drawing/2014/main" id="{0D02A124-BA1F-45A6-AFFF-D4D291342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701" y="2461107"/>
            <a:ext cx="504825" cy="500063"/>
          </a:xfrm>
          <a:custGeom>
            <a:avLst/>
            <a:gdLst>
              <a:gd name="T0" fmla="*/ 381 w 417"/>
              <a:gd name="T1" fmla="*/ 203 h 417"/>
              <a:gd name="T2" fmla="*/ 381 w 417"/>
              <a:gd name="T3" fmla="*/ 203 h 417"/>
              <a:gd name="T4" fmla="*/ 416 w 417"/>
              <a:gd name="T5" fmla="*/ 141 h 417"/>
              <a:gd name="T6" fmla="*/ 408 w 417"/>
              <a:gd name="T7" fmla="*/ 106 h 417"/>
              <a:gd name="T8" fmla="*/ 337 w 417"/>
              <a:gd name="T9" fmla="*/ 79 h 417"/>
              <a:gd name="T10" fmla="*/ 319 w 417"/>
              <a:gd name="T11" fmla="*/ 17 h 417"/>
              <a:gd name="T12" fmla="*/ 275 w 417"/>
              <a:gd name="T13" fmla="*/ 0 h 417"/>
              <a:gd name="T14" fmla="*/ 213 w 417"/>
              <a:gd name="T15" fmla="*/ 35 h 417"/>
              <a:gd name="T16" fmla="*/ 151 w 417"/>
              <a:gd name="T17" fmla="*/ 0 h 417"/>
              <a:gd name="T18" fmla="*/ 107 w 417"/>
              <a:gd name="T19" fmla="*/ 17 h 417"/>
              <a:gd name="T20" fmla="*/ 89 w 417"/>
              <a:gd name="T21" fmla="*/ 79 h 417"/>
              <a:gd name="T22" fmla="*/ 18 w 417"/>
              <a:gd name="T23" fmla="*/ 106 h 417"/>
              <a:gd name="T24" fmla="*/ 0 w 417"/>
              <a:gd name="T25" fmla="*/ 141 h 417"/>
              <a:gd name="T26" fmla="*/ 44 w 417"/>
              <a:gd name="T27" fmla="*/ 203 h 417"/>
              <a:gd name="T28" fmla="*/ 0 w 417"/>
              <a:gd name="T29" fmla="*/ 275 h 417"/>
              <a:gd name="T30" fmla="*/ 18 w 417"/>
              <a:gd name="T31" fmla="*/ 310 h 417"/>
              <a:gd name="T32" fmla="*/ 89 w 417"/>
              <a:gd name="T33" fmla="*/ 328 h 417"/>
              <a:gd name="T34" fmla="*/ 107 w 417"/>
              <a:gd name="T35" fmla="*/ 398 h 417"/>
              <a:gd name="T36" fmla="*/ 151 w 417"/>
              <a:gd name="T37" fmla="*/ 416 h 417"/>
              <a:gd name="T38" fmla="*/ 213 w 417"/>
              <a:gd name="T39" fmla="*/ 372 h 417"/>
              <a:gd name="T40" fmla="*/ 275 w 417"/>
              <a:gd name="T41" fmla="*/ 416 h 417"/>
              <a:gd name="T42" fmla="*/ 319 w 417"/>
              <a:gd name="T43" fmla="*/ 398 h 417"/>
              <a:gd name="T44" fmla="*/ 337 w 417"/>
              <a:gd name="T45" fmla="*/ 328 h 417"/>
              <a:gd name="T46" fmla="*/ 408 w 417"/>
              <a:gd name="T47" fmla="*/ 310 h 417"/>
              <a:gd name="T48" fmla="*/ 416 w 417"/>
              <a:gd name="T49" fmla="*/ 265 h 417"/>
              <a:gd name="T50" fmla="*/ 381 w 417"/>
              <a:gd name="T51" fmla="*/ 203 h 417"/>
              <a:gd name="T52" fmla="*/ 213 w 417"/>
              <a:gd name="T53" fmla="*/ 292 h 417"/>
              <a:gd name="T54" fmla="*/ 213 w 417"/>
              <a:gd name="T55" fmla="*/ 292 h 417"/>
              <a:gd name="T56" fmla="*/ 125 w 417"/>
              <a:gd name="T57" fmla="*/ 203 h 417"/>
              <a:gd name="T58" fmla="*/ 213 w 417"/>
              <a:gd name="T59" fmla="*/ 115 h 417"/>
              <a:gd name="T60" fmla="*/ 301 w 417"/>
              <a:gd name="T61" fmla="*/ 203 h 417"/>
              <a:gd name="T62" fmla="*/ 213 w 417"/>
              <a:gd name="T63" fmla="*/ 292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Roboto Light"/>
              <a:ea typeface="+mn-ea"/>
              <a:cs typeface="+mn-cs"/>
            </a:endParaRPr>
          </a:p>
        </p:txBody>
      </p:sp>
      <p:sp>
        <p:nvSpPr>
          <p:cNvPr id="70" name="Freeform 102">
            <a:extLst>
              <a:ext uri="{FF2B5EF4-FFF2-40B4-BE49-F238E27FC236}">
                <a16:creationId xmlns:a16="http://schemas.microsoft.com/office/drawing/2014/main" id="{C1039A12-BC54-4AC0-890E-6B3A39D3B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481" y="2461107"/>
            <a:ext cx="592137" cy="533400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Roboto Ligh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9322E95-A883-417D-8B11-8717CE0C36F2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33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CC55B7D-0FC3-4E1C-932B-C9A353722967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662CD42-0D6E-4495-B407-6D8ACC0330D4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37DA2E0-766D-4319-9AC7-814CCDC9BBC6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388AD72-FB86-4B79-A038-3513E7A41CB0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B5D115-7D1E-483E-ABCC-73980D73583D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0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67" grpId="0" animBg="1"/>
      <p:bldP spid="68" grpId="0" animBg="1"/>
      <p:bldP spid="7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651C90-4477-4BAF-AD10-F01D202703A6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A73B1-24BE-41E7-AF38-4934271B902B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1390FD-E1BD-4D92-B6E6-E0AC72DB6BB8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EE41B-EF76-4673-987C-64A667460024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823F8D-E32C-4909-AE04-B05F7F6B8B58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EE6EED-AC47-45E4-A5E3-2F158D26F939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BBE63B7B-C975-49C8-90B4-562F1EE0A74A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A97A7C57-7773-4667-AC83-E4C46F2474CD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2">
            <a:extLst>
              <a:ext uri="{FF2B5EF4-FFF2-40B4-BE49-F238E27FC236}">
                <a16:creationId xmlns:a16="http://schemas.microsoft.com/office/drawing/2014/main" id="{119A1C18-1965-4F36-976A-A17CE2EB5C9A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2052CF6D-3738-4DE2-B0CF-F9AF37D9F558}"/>
              </a:ext>
            </a:extLst>
          </p:cNvPr>
          <p:cNvSpPr txBox="1"/>
          <p:nvPr/>
        </p:nvSpPr>
        <p:spPr>
          <a:xfrm>
            <a:off x="8049754" y="131885"/>
            <a:ext cx="193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C71D8B83-7AE3-4AF1-A639-F01C2522F304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6ACD2E80-5FFC-4EDB-9EED-8B497FADC678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EAACA93A-B473-4521-9E33-8BF9ADB22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9570" y="1327730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L’impl</a:t>
            </a:r>
            <a:r>
              <a:rPr lang="fr-FR" sz="3200" dirty="0">
                <a:latin typeface="Lato Light"/>
                <a:ea typeface="Lato Light"/>
                <a:cs typeface="Lato Light"/>
              </a:rPr>
              <a:t>é</a:t>
            </a:r>
            <a:r>
              <a:rPr lang="fr-FR" sz="3200" dirty="0">
                <a:latin typeface="Lato Light" panose="020F0302020204030203" pitchFamily="34" charset="0"/>
              </a:rPr>
              <a:t>mentation</a:t>
            </a: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4BB1C825-24AE-4FF4-8636-182157BFCD5D}"/>
              </a:ext>
            </a:extLst>
          </p:cNvPr>
          <p:cNvGrpSpPr/>
          <p:nvPr/>
        </p:nvGrpSpPr>
        <p:grpSpPr>
          <a:xfrm>
            <a:off x="522467" y="1404568"/>
            <a:ext cx="45719" cy="412524"/>
            <a:chOff x="455000" y="491056"/>
            <a:chExt cx="45720" cy="6757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624DD60-CAB6-4ACF-84BA-E10335B44517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D20D3C-D9B6-412F-92B4-92AF9A509736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78FAAC9-4B9A-4D94-A4B5-1B3F740E8D4B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34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975025-85D3-4BDC-ABF0-82E8401375DC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70096E-2CCB-4E59-A402-2CF799CB0B1E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45937A-4825-4932-B66F-27ABE4B7C1C7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E37A87-599F-487A-9BE3-E80830D4BE0B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4FDF57-AF74-47A4-B1D3-9695B38CB5E6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Teardrop 4">
            <a:extLst>
              <a:ext uri="{FF2B5EF4-FFF2-40B4-BE49-F238E27FC236}">
                <a16:creationId xmlns:a16="http://schemas.microsoft.com/office/drawing/2014/main" id="{50E9B182-629A-47AE-A95C-81B1020E0091}"/>
              </a:ext>
            </a:extLst>
          </p:cNvPr>
          <p:cNvSpPr/>
          <p:nvPr/>
        </p:nvSpPr>
        <p:spPr>
          <a:xfrm>
            <a:off x="1460218" y="3068508"/>
            <a:ext cx="580835" cy="537882"/>
          </a:xfrm>
          <a:prstGeom prst="teardrop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ardrop 5">
            <a:extLst>
              <a:ext uri="{FF2B5EF4-FFF2-40B4-BE49-F238E27FC236}">
                <a16:creationId xmlns:a16="http://schemas.microsoft.com/office/drawing/2014/main" id="{F5333393-CB11-4C85-88C0-21F30D642358}"/>
              </a:ext>
            </a:extLst>
          </p:cNvPr>
          <p:cNvSpPr/>
          <p:nvPr/>
        </p:nvSpPr>
        <p:spPr>
          <a:xfrm rot="10800000">
            <a:off x="1998100" y="2248236"/>
            <a:ext cx="885774" cy="820271"/>
          </a:xfrm>
          <a:prstGeom prst="teardrop">
            <a:avLst/>
          </a:prstGeom>
          <a:noFill/>
          <a:ln w="76200">
            <a:solidFill>
              <a:srgbClr val="9BB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AD0979BB-9372-4EBB-ACE8-B875FAD50F46}"/>
              </a:ext>
            </a:extLst>
          </p:cNvPr>
          <p:cNvSpPr txBox="1"/>
          <p:nvPr/>
        </p:nvSpPr>
        <p:spPr>
          <a:xfrm>
            <a:off x="2023500" y="2957142"/>
            <a:ext cx="811556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Lato Heavy" panose="020F0902020204030203" pitchFamily="34" charset="0"/>
                <a:cs typeface="Lato Heavy" panose="020F0902020204030203" pitchFamily="34" charset="0"/>
              </a:rPr>
              <a:t>Demonstration</a:t>
            </a:r>
          </a:p>
          <a:p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Lato Heavy" panose="020F0902020204030203" pitchFamily="34" charset="0"/>
              <a:cs typeface="Lato Heavy" panose="020F0902020204030203" pitchFamily="34" charset="0"/>
            </a:endParaRPr>
          </a:p>
        </p:txBody>
      </p:sp>
      <p:sp>
        <p:nvSpPr>
          <p:cNvPr id="47" name="Teardrop 9">
            <a:extLst>
              <a:ext uri="{FF2B5EF4-FFF2-40B4-BE49-F238E27FC236}">
                <a16:creationId xmlns:a16="http://schemas.microsoft.com/office/drawing/2014/main" id="{B91F1E37-CA59-44AE-A566-5F602A969FD7}"/>
              </a:ext>
            </a:extLst>
          </p:cNvPr>
          <p:cNvSpPr/>
          <p:nvPr/>
        </p:nvSpPr>
        <p:spPr>
          <a:xfrm rot="5400000">
            <a:off x="1613120" y="2662535"/>
            <a:ext cx="283295" cy="305918"/>
          </a:xfrm>
          <a:prstGeom prst="teardrop">
            <a:avLst/>
          </a:prstGeom>
          <a:noFill/>
          <a:ln w="38100">
            <a:solidFill>
              <a:srgbClr val="FD89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D89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5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44" grpId="0" animBg="1"/>
      <p:bldP spid="45" grpId="0" animBg="1"/>
      <p:bldP spid="46" grpId="0"/>
      <p:bldP spid="4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53A03CC-3C04-44AB-85AE-547DE35BA94D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BA9807-1135-4B22-BBB6-FFCC4B5F9BD8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EDBBC1E-9BEB-4743-A91E-FA9A841744EF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A4D19-0A63-424C-AC1A-24B63D25F579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6F4080C-A34B-4F88-A3CD-548D3B63B25A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solidFill>
              <a:srgbClr val="3DB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F6E796-A935-499A-8B17-2B1A3A533229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287C66"/>
          </a:solidFill>
          <a:ln>
            <a:solidFill>
              <a:srgbClr val="287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ZoneTexte 9">
            <a:extLst>
              <a:ext uri="{FF2B5EF4-FFF2-40B4-BE49-F238E27FC236}">
                <a16:creationId xmlns:a16="http://schemas.microsoft.com/office/drawing/2014/main" id="{F77A7171-B6DF-4003-B8FF-FD72F18ED985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67" name="ZoneTexte 10">
            <a:extLst>
              <a:ext uri="{FF2B5EF4-FFF2-40B4-BE49-F238E27FC236}">
                <a16:creationId xmlns:a16="http://schemas.microsoft.com/office/drawing/2014/main" id="{FA914707-F8C5-4175-A7A2-7372B109622A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69" name="ZoneTexte 12">
            <a:extLst>
              <a:ext uri="{FF2B5EF4-FFF2-40B4-BE49-F238E27FC236}">
                <a16:creationId xmlns:a16="http://schemas.microsoft.com/office/drawing/2014/main" id="{1676C174-017C-4981-9CDF-10EEA28C059D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71" name="ZoneTexte 13">
            <a:extLst>
              <a:ext uri="{FF2B5EF4-FFF2-40B4-BE49-F238E27FC236}">
                <a16:creationId xmlns:a16="http://schemas.microsoft.com/office/drawing/2014/main" id="{C6570FE7-89A6-4A80-BE50-60AF302EB566}"/>
              </a:ext>
            </a:extLst>
          </p:cNvPr>
          <p:cNvSpPr txBox="1"/>
          <p:nvPr/>
        </p:nvSpPr>
        <p:spPr>
          <a:xfrm>
            <a:off x="8049754" y="131885"/>
            <a:ext cx="193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73" name="ZoneTexte 14">
            <a:extLst>
              <a:ext uri="{FF2B5EF4-FFF2-40B4-BE49-F238E27FC236}">
                <a16:creationId xmlns:a16="http://schemas.microsoft.com/office/drawing/2014/main" id="{52E52E31-51DB-4404-851C-A1C67D277243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75" name="ZoneTexte 11">
            <a:extLst>
              <a:ext uri="{FF2B5EF4-FFF2-40B4-BE49-F238E27FC236}">
                <a16:creationId xmlns:a16="http://schemas.microsoft.com/office/drawing/2014/main" id="{D684A6B0-F381-4893-B3A2-1FD97D0657E8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76" name="Text Placeholder 1">
            <a:extLst>
              <a:ext uri="{FF2B5EF4-FFF2-40B4-BE49-F238E27FC236}">
                <a16:creationId xmlns:a16="http://schemas.microsoft.com/office/drawing/2014/main" id="{C601F5E1-78F0-410E-AFC1-49400EA143C6}"/>
              </a:ext>
            </a:extLst>
          </p:cNvPr>
          <p:cNvSpPr txBox="1">
            <a:spLocks/>
          </p:cNvSpPr>
          <p:nvPr/>
        </p:nvSpPr>
        <p:spPr>
          <a:xfrm>
            <a:off x="2521113" y="3544206"/>
            <a:ext cx="6766012" cy="7801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b="1" dirty="0">
                <a:latin typeface="Lato Light" panose="020F0302020204030203" pitchFamily="34" charset="0"/>
              </a:rPr>
              <a:t>Conclusion et perspectives</a:t>
            </a:r>
          </a:p>
        </p:txBody>
      </p:sp>
      <p:grpSp>
        <p:nvGrpSpPr>
          <p:cNvPr id="77" name="Group 20">
            <a:extLst>
              <a:ext uri="{FF2B5EF4-FFF2-40B4-BE49-F238E27FC236}">
                <a16:creationId xmlns:a16="http://schemas.microsoft.com/office/drawing/2014/main" id="{A2C9D98F-D09F-4862-9691-11411058B043}"/>
              </a:ext>
            </a:extLst>
          </p:cNvPr>
          <p:cNvGrpSpPr/>
          <p:nvPr/>
        </p:nvGrpSpPr>
        <p:grpSpPr>
          <a:xfrm>
            <a:off x="2288062" y="3659414"/>
            <a:ext cx="102713" cy="550636"/>
            <a:chOff x="455000" y="491056"/>
            <a:chExt cx="45720" cy="675713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E77B48-E873-416F-A79A-72BCE7DBC8AA}"/>
                </a:ext>
              </a:extLst>
            </p:cNvPr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EF6EFC-601F-4C58-BD43-4FE7999B147F}"/>
                </a:ext>
              </a:extLst>
            </p:cNvPr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1CE3F21B-9E16-4B83-A11D-B252B5F93C59}"/>
              </a:ext>
            </a:extLst>
          </p:cNvPr>
          <p:cNvSpPr/>
          <p:nvPr/>
        </p:nvSpPr>
        <p:spPr>
          <a:xfrm>
            <a:off x="230461" y="6319935"/>
            <a:ext cx="936947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35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C798D50-57E0-4100-AFEA-C35D5FB33DDA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581C338-C2E3-42C4-9B47-DC17E2A98481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8544944-FB83-41AE-851C-70C09B5D4588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4EDAF00-869C-4A94-97A0-F4E55255FABB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37E8AD5-C39B-4CF9-86F0-E5D88E06AF61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8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rdrop 4"/>
          <p:cNvSpPr/>
          <p:nvPr/>
        </p:nvSpPr>
        <p:spPr>
          <a:xfrm>
            <a:off x="1432077" y="3160949"/>
            <a:ext cx="537882" cy="537882"/>
          </a:xfrm>
          <a:prstGeom prst="teardrop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ardrop 5"/>
          <p:cNvSpPr/>
          <p:nvPr/>
        </p:nvSpPr>
        <p:spPr>
          <a:xfrm rot="10800000">
            <a:off x="1969959" y="2340678"/>
            <a:ext cx="820271" cy="820271"/>
          </a:xfrm>
          <a:prstGeom prst="teardrop">
            <a:avLst/>
          </a:prstGeom>
          <a:noFill/>
          <a:ln w="76200">
            <a:solidFill>
              <a:srgbClr val="9BB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7"/>
          <p:cNvSpPr txBox="1"/>
          <p:nvPr/>
        </p:nvSpPr>
        <p:spPr>
          <a:xfrm>
            <a:off x="1995358" y="3049583"/>
            <a:ext cx="8669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Lato Heavy" panose="020F0902020204030203" pitchFamily="34" charset="0"/>
                <a:cs typeface="Lato Heavy" panose="020F0902020204030203" pitchFamily="34" charset="0"/>
              </a:rPr>
              <a:t>Merci pour votre attention </a:t>
            </a:r>
            <a:endParaRPr lang="fr-FR" sz="6600" dirty="0">
              <a:solidFill>
                <a:schemeClr val="tx1">
                  <a:lumMod val="75000"/>
                  <a:lumOff val="25000"/>
                </a:schemeClr>
              </a:solidFill>
              <a:latin typeface="Lato Heavy" panose="020F0902020204030203" pitchFamily="34" charset="0"/>
              <a:cs typeface="Lato Heavy" panose="020F0902020204030203" pitchFamily="34" charset="0"/>
            </a:endParaRPr>
          </a:p>
        </p:txBody>
      </p:sp>
      <p:sp>
        <p:nvSpPr>
          <p:cNvPr id="7" name="Teardrop 9"/>
          <p:cNvSpPr/>
          <p:nvPr/>
        </p:nvSpPr>
        <p:spPr>
          <a:xfrm rot="5400000">
            <a:off x="1573668" y="2766287"/>
            <a:ext cx="283295" cy="283295"/>
          </a:xfrm>
          <a:prstGeom prst="teardrop">
            <a:avLst/>
          </a:prstGeom>
          <a:noFill/>
          <a:ln w="38100">
            <a:solidFill>
              <a:srgbClr val="FD89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D89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8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646157" y="1880293"/>
            <a:ext cx="8899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Arial Black" panose="020B0A04020102020204" pitchFamily="34" charset="0"/>
              </a:rPr>
              <a:t>Etude et implémentation d’une solution service mesh dans un contexte e-commerce</a:t>
            </a:r>
            <a:endParaRPr lang="fr-FR" altLang="en-US" sz="3200" dirty="0">
              <a:solidFill>
                <a:srgbClr val="00B050"/>
              </a:solidFill>
              <a:latin typeface="Arial Black" panose="020B0A04020102020204" pitchFamily="34" charset="0"/>
              <a:ea typeface="Microsoft JhengHei" panose="020B0604030504040204" pitchFamily="34" charset="-120"/>
              <a:cs typeface="Arabic Typesetting" panose="03020402040406030203" pitchFamily="66" charset="-78"/>
            </a:endParaRPr>
          </a:p>
        </p:txBody>
      </p:sp>
      <p:sp>
        <p:nvSpPr>
          <p:cNvPr id="8" name="Rectangle 1036"/>
          <p:cNvSpPr txBox="1">
            <a:spLocks noChangeArrowheads="1"/>
          </p:cNvSpPr>
          <p:nvPr/>
        </p:nvSpPr>
        <p:spPr bwMode="gray">
          <a:xfrm>
            <a:off x="6461883" y="3650925"/>
            <a:ext cx="5386337" cy="4489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fr-FR" sz="1400" b="1" cap="small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/>
              </a:rPr>
              <a:t>SOUTENANCE DE PROJET DE FIN D’ETUDES</a:t>
            </a:r>
          </a:p>
          <a:p>
            <a:pPr marL="0" indent="0" algn="r">
              <a:buNone/>
              <a:defRPr/>
            </a:pPr>
            <a:r>
              <a:rPr lang="fr-FR" sz="1400" b="1" cap="small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/>
              </a:rPr>
              <a:t>5 / IIR / 2020</a:t>
            </a:r>
            <a:endParaRPr lang="fr-FR" sz="1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Light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852854" y="4273064"/>
            <a:ext cx="10559561" cy="2637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852854" y="4767832"/>
            <a:ext cx="3877112" cy="151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fr-F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</a:rPr>
              <a:t>Soutenu par : </a:t>
            </a:r>
          </a:p>
          <a:p>
            <a:pPr algn="ctr" eaLnBrk="1" hangingPunct="1">
              <a:lnSpc>
                <a:spcPct val="15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fr-FR" altLang="en-US" sz="2000" b="1" dirty="0">
                <a:solidFill>
                  <a:srgbClr val="00B050"/>
                </a:solidFill>
                <a:latin typeface="Lato"/>
              </a:rPr>
              <a:t>Alalou Yassine</a:t>
            </a:r>
          </a:p>
          <a:p>
            <a:pPr algn="ctr" eaLnBrk="1" hangingPunct="1">
              <a:lnSpc>
                <a:spcPct val="15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endParaRPr lang="fr-F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Lato"/>
            </a:endParaRPr>
          </a:p>
          <a:p>
            <a:pPr algn="ctr" eaLnBrk="1" hangingPunct="1">
              <a:lnSpc>
                <a:spcPct val="150000"/>
              </a:lnSpc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endParaRPr lang="fr-F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Lato"/>
            </a:endParaRPr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7493732" y="4645779"/>
            <a:ext cx="3322637" cy="176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Clr>
                <a:schemeClr val="bg2"/>
              </a:buClr>
              <a:buNone/>
            </a:pPr>
            <a:r>
              <a:rPr lang="fr-F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</a:rPr>
              <a:t>Encadr</a:t>
            </a:r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</a:rPr>
              <a:t>é</a:t>
            </a:r>
            <a:r>
              <a:rPr lang="fr-F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</a:rPr>
              <a:t> par: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buClr>
                <a:schemeClr val="bg2"/>
              </a:buClr>
              <a:buNone/>
            </a:pPr>
            <a:r>
              <a:rPr lang="fr-FR" altLang="en-US" sz="2000" b="1" dirty="0">
                <a:solidFill>
                  <a:srgbClr val="00B050"/>
                </a:solidFill>
                <a:latin typeface="Lato"/>
              </a:rPr>
              <a:t>Mr. Id Mansour Ali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buClr>
                <a:schemeClr val="bg2"/>
              </a:buClr>
              <a:buNone/>
            </a:pPr>
            <a:r>
              <a:rPr lang="fr-FR" altLang="en-US" sz="2000" b="1" dirty="0">
                <a:solidFill>
                  <a:srgbClr val="00B050"/>
                </a:solidFill>
                <a:latin typeface="Lato"/>
              </a:rPr>
              <a:t>Mr. </a:t>
            </a:r>
            <a:r>
              <a:rPr lang="fr-FR" altLang="en-US" sz="2000" b="1" dirty="0" err="1">
                <a:solidFill>
                  <a:srgbClr val="00B050"/>
                </a:solidFill>
                <a:latin typeface="Lato"/>
              </a:rPr>
              <a:t>Moursli</a:t>
            </a:r>
            <a:r>
              <a:rPr lang="fr-FR" altLang="en-US" sz="2000" b="1" dirty="0">
                <a:solidFill>
                  <a:srgbClr val="00B050"/>
                </a:solidFill>
                <a:latin typeface="Lato"/>
              </a:rPr>
              <a:t> Nabil </a:t>
            </a:r>
          </a:p>
          <a:p>
            <a:pPr algn="ctr" eaLnBrk="1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endParaRPr lang="fr-FR" altLang="en-US" sz="1400" dirty="0">
              <a:solidFill>
                <a:srgbClr val="007DA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33569" y="6332495"/>
            <a:ext cx="3394279" cy="3756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defRPr/>
            </a:pPr>
            <a:br>
              <a:rPr lang="fr-M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/>
              </a:rPr>
            </a:br>
            <a:r>
              <a:rPr lang="fr-M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/>
              </a:rPr>
              <a:t>Année universitaire 2019 - 2020 </a:t>
            </a:r>
          </a:p>
          <a:p>
            <a:pPr algn="ctr" eaLnBrk="1">
              <a:defRPr/>
            </a:pPr>
            <a:endParaRPr lang="fr-MA" sz="1200" b="1" dirty="0">
              <a:solidFill>
                <a:schemeClr val="tx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853749" y="0"/>
            <a:ext cx="233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LOGO ENTREPRISE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320201-CBA3-4C86-B3E0-AE1DECC7F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75" y="0"/>
            <a:ext cx="3362325" cy="116205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BF7BA3-0E4C-41DB-B683-76666C36E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" y="1"/>
            <a:ext cx="3228974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1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>
            <a:extLst>
              <a:ext uri="{FF2B5EF4-FFF2-40B4-BE49-F238E27FC236}">
                <a16:creationId xmlns:a16="http://schemas.microsoft.com/office/drawing/2014/main" id="{56484046-BEC9-40FD-A988-77F7E2FFD7E1}"/>
              </a:ext>
            </a:extLst>
          </p:cNvPr>
          <p:cNvSpPr txBox="1"/>
          <p:nvPr/>
        </p:nvSpPr>
        <p:spPr>
          <a:xfrm>
            <a:off x="2728089" y="971791"/>
            <a:ext cx="8414610" cy="49856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fr-FR" b="1" dirty="0">
                <a:latin typeface="Lato Light"/>
                <a:ea typeface="Lato Light"/>
                <a:cs typeface="Lato Light"/>
              </a:rPr>
              <a:t>Spécification des besoins et architecture proposée 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C3AAE1F4-9986-47A4-A459-69B43484C38C}"/>
              </a:ext>
            </a:extLst>
          </p:cNvPr>
          <p:cNvSpPr txBox="1"/>
          <p:nvPr/>
        </p:nvSpPr>
        <p:spPr>
          <a:xfrm>
            <a:off x="2728089" y="2690689"/>
            <a:ext cx="8414610" cy="49856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fr-FR" b="1" dirty="0">
                <a:latin typeface="Lato Light"/>
                <a:ea typeface="Lato Light"/>
                <a:cs typeface="Lato Light"/>
              </a:rPr>
              <a:t>Conception et documentation </a:t>
            </a:r>
            <a:r>
              <a:rPr lang="fr-FR" b="1" dirty="0" err="1">
                <a:latin typeface="Lato Light"/>
                <a:ea typeface="Lato Light"/>
                <a:cs typeface="Lato Light"/>
              </a:rPr>
              <a:t>Swagger</a:t>
            </a:r>
            <a:endParaRPr lang="fr-FR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9" name="Round Same Side Corner Rectangle 44">
            <a:extLst>
              <a:ext uri="{FF2B5EF4-FFF2-40B4-BE49-F238E27FC236}">
                <a16:creationId xmlns:a16="http://schemas.microsoft.com/office/drawing/2014/main" id="{E3268D2E-1677-4EEA-8DCA-E9D9DA66CEF1}"/>
              </a:ext>
            </a:extLst>
          </p:cNvPr>
          <p:cNvSpPr/>
          <p:nvPr/>
        </p:nvSpPr>
        <p:spPr>
          <a:xfrm rot="10800000" flipH="1">
            <a:off x="2372435" y="2671522"/>
            <a:ext cx="86157" cy="486951"/>
          </a:xfrm>
          <a:prstGeom prst="round2SameRect">
            <a:avLst>
              <a:gd name="adj1" fmla="val 50000"/>
              <a:gd name="adj2" fmla="val 50000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Lato Light"/>
              <a:cs typeface="Lato Light"/>
            </a:endParaRPr>
          </a:p>
        </p:txBody>
      </p:sp>
      <p:sp>
        <p:nvSpPr>
          <p:cNvPr id="11" name="TextBox 45">
            <a:extLst>
              <a:ext uri="{FF2B5EF4-FFF2-40B4-BE49-F238E27FC236}">
                <a16:creationId xmlns:a16="http://schemas.microsoft.com/office/drawing/2014/main" id="{AF6192CF-EBD0-4C67-B4B5-773FF23C340B}"/>
              </a:ext>
            </a:extLst>
          </p:cNvPr>
          <p:cNvSpPr txBox="1"/>
          <p:nvPr/>
        </p:nvSpPr>
        <p:spPr>
          <a:xfrm>
            <a:off x="1701995" y="2555244"/>
            <a:ext cx="625831" cy="738674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fr-FR" sz="3600" b="1" dirty="0">
                <a:latin typeface="Lato Light"/>
                <a:cs typeface="Lato Light"/>
              </a:rPr>
              <a:t>4</a:t>
            </a:r>
            <a:endParaRPr lang="id-ID" sz="3600" b="1" dirty="0">
              <a:latin typeface="Lato Light"/>
              <a:cs typeface="Lato Light"/>
            </a:endParaRPr>
          </a:p>
        </p:txBody>
      </p:sp>
      <p:sp>
        <p:nvSpPr>
          <p:cNvPr id="13" name="TextBox 43">
            <a:extLst>
              <a:ext uri="{FF2B5EF4-FFF2-40B4-BE49-F238E27FC236}">
                <a16:creationId xmlns:a16="http://schemas.microsoft.com/office/drawing/2014/main" id="{B0C62788-708E-4CE0-8D61-045AF8ABB0DA}"/>
              </a:ext>
            </a:extLst>
          </p:cNvPr>
          <p:cNvSpPr txBox="1"/>
          <p:nvPr/>
        </p:nvSpPr>
        <p:spPr>
          <a:xfrm>
            <a:off x="2720306" y="4089987"/>
            <a:ext cx="8414610" cy="49856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fr-FR" b="1" dirty="0">
                <a:latin typeface="Lato Light"/>
                <a:ea typeface="Lato Light"/>
                <a:cs typeface="Lato Light"/>
              </a:rPr>
              <a:t>L’implémentation</a:t>
            </a:r>
          </a:p>
        </p:txBody>
      </p:sp>
      <p:sp>
        <p:nvSpPr>
          <p:cNvPr id="15" name="Round Same Side Corner Rectangle 44">
            <a:extLst>
              <a:ext uri="{FF2B5EF4-FFF2-40B4-BE49-F238E27FC236}">
                <a16:creationId xmlns:a16="http://schemas.microsoft.com/office/drawing/2014/main" id="{AED5627E-1D45-4E59-B14D-FB09009E8753}"/>
              </a:ext>
            </a:extLst>
          </p:cNvPr>
          <p:cNvSpPr/>
          <p:nvPr/>
        </p:nvSpPr>
        <p:spPr>
          <a:xfrm rot="10800000" flipH="1">
            <a:off x="2330887" y="4098246"/>
            <a:ext cx="86157" cy="486951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Lato Light"/>
              <a:cs typeface="Lato Light"/>
            </a:endParaRPr>
          </a:p>
        </p:txBody>
      </p:sp>
      <p:sp>
        <p:nvSpPr>
          <p:cNvPr id="17" name="Round Same Side Corner Rectangle 44">
            <a:extLst>
              <a:ext uri="{FF2B5EF4-FFF2-40B4-BE49-F238E27FC236}">
                <a16:creationId xmlns:a16="http://schemas.microsoft.com/office/drawing/2014/main" id="{9D57FDA4-D3F7-4739-B51F-FC87DAE1A7FA}"/>
              </a:ext>
            </a:extLst>
          </p:cNvPr>
          <p:cNvSpPr/>
          <p:nvPr/>
        </p:nvSpPr>
        <p:spPr>
          <a:xfrm rot="10800000" flipH="1">
            <a:off x="2329357" y="971791"/>
            <a:ext cx="86157" cy="486951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D43E0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Lato Light"/>
              <a:cs typeface="Lato Light"/>
            </a:endParaRPr>
          </a:p>
        </p:txBody>
      </p:sp>
      <p:sp>
        <p:nvSpPr>
          <p:cNvPr id="19" name="TextBox 45">
            <a:extLst>
              <a:ext uri="{FF2B5EF4-FFF2-40B4-BE49-F238E27FC236}">
                <a16:creationId xmlns:a16="http://schemas.microsoft.com/office/drawing/2014/main" id="{0F0945B8-51E5-4C98-92AF-8C7B60187C45}"/>
              </a:ext>
            </a:extLst>
          </p:cNvPr>
          <p:cNvSpPr txBox="1"/>
          <p:nvPr/>
        </p:nvSpPr>
        <p:spPr>
          <a:xfrm>
            <a:off x="1701995" y="845930"/>
            <a:ext cx="625831" cy="738674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fr-FR" sz="3600" b="1" dirty="0">
                <a:latin typeface="Lato Light"/>
                <a:cs typeface="Lato Light"/>
              </a:rPr>
              <a:t>3</a:t>
            </a:r>
            <a:endParaRPr lang="id-ID" sz="3600" b="1" dirty="0">
              <a:latin typeface="Lato Light"/>
              <a:cs typeface="Lato Light"/>
            </a:endParaRPr>
          </a:p>
        </p:txBody>
      </p:sp>
      <p:sp>
        <p:nvSpPr>
          <p:cNvPr id="21" name="TextBox 45">
            <a:extLst>
              <a:ext uri="{FF2B5EF4-FFF2-40B4-BE49-F238E27FC236}">
                <a16:creationId xmlns:a16="http://schemas.microsoft.com/office/drawing/2014/main" id="{BBA815E7-F7AA-4287-A352-96C62CC48AD4}"/>
              </a:ext>
            </a:extLst>
          </p:cNvPr>
          <p:cNvSpPr txBox="1"/>
          <p:nvPr/>
        </p:nvSpPr>
        <p:spPr>
          <a:xfrm>
            <a:off x="1701995" y="3954542"/>
            <a:ext cx="625831" cy="738674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fr-FR" sz="3600" b="1" dirty="0">
                <a:latin typeface="Lato Light"/>
                <a:cs typeface="Lato Light"/>
              </a:rPr>
              <a:t>5</a:t>
            </a:r>
            <a:endParaRPr lang="id-ID" sz="3600" b="1" dirty="0">
              <a:latin typeface="Lato Light"/>
              <a:cs typeface="Lato Light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id="{EAE4328A-E0A9-4676-80F7-7B7F5CAD0070}"/>
              </a:ext>
            </a:extLst>
          </p:cNvPr>
          <p:cNvSpPr txBox="1"/>
          <p:nvPr/>
        </p:nvSpPr>
        <p:spPr>
          <a:xfrm>
            <a:off x="2728089" y="1509895"/>
            <a:ext cx="8414610" cy="120644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Les besoins fonctionnels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Les besoins non fonctionnels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Division en microservices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sz="1600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7CCAF38A-E117-49A4-A6F3-6C7B26D2FD0E}"/>
              </a:ext>
            </a:extLst>
          </p:cNvPr>
          <p:cNvSpPr txBox="1"/>
          <p:nvPr/>
        </p:nvSpPr>
        <p:spPr>
          <a:xfrm>
            <a:off x="2720306" y="4713563"/>
            <a:ext cx="8414610" cy="99100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Outils et technologies utilisés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L’implémentation</a:t>
            </a:r>
          </a:p>
          <a:p>
            <a:pPr lvl="1"/>
            <a:endParaRPr lang="fr-FR" sz="1600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515088-4054-4245-9B23-76DCB3020FDC}"/>
              </a:ext>
            </a:extLst>
          </p:cNvPr>
          <p:cNvSpPr/>
          <p:nvPr/>
        </p:nvSpPr>
        <p:spPr>
          <a:xfrm>
            <a:off x="230462" y="6319935"/>
            <a:ext cx="813880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3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FBD1FC22-846A-48F0-B648-7ACD12411845}"/>
              </a:ext>
            </a:extLst>
          </p:cNvPr>
          <p:cNvSpPr txBox="1"/>
          <p:nvPr/>
        </p:nvSpPr>
        <p:spPr>
          <a:xfrm>
            <a:off x="2728089" y="3293918"/>
            <a:ext cx="8414610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Conception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Lato Light"/>
                <a:ea typeface="Lato Light"/>
                <a:cs typeface="Lato Light"/>
              </a:rPr>
              <a:t>Documentation </a:t>
            </a:r>
            <a:r>
              <a:rPr lang="fr-FR" sz="1600" dirty="0" err="1">
                <a:latin typeface="Lato Light"/>
                <a:ea typeface="Lato Light"/>
                <a:cs typeface="Lato Light"/>
              </a:rPr>
              <a:t>Swagger</a:t>
            </a:r>
            <a:endParaRPr lang="fr-FR" sz="1600" dirty="0">
              <a:latin typeface="Lato Light"/>
              <a:ea typeface="Lato Light"/>
              <a:cs typeface="Lato Light"/>
            </a:endParaRPr>
          </a:p>
          <a:p>
            <a:pPr lvl="1"/>
            <a:endParaRPr lang="fr-FR" sz="1600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E1583-F483-4D9B-938B-6BA18B6F75F0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3273B-C67E-461B-8A3B-3216CD5DBF8B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4CF06-CF2A-4057-9801-53DDE3116601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4F9415-8288-48BC-B219-6406C1E90BBA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CEA80-D3FE-42DF-A8B1-CDB627549B42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4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  <p:bldP spid="11" grpId="0"/>
      <p:bldP spid="13" grpId="0"/>
      <p:bldP spid="15" grpId="0" animBg="1"/>
      <p:bldP spid="17" grpId="0" animBg="1"/>
      <p:bldP spid="19" grpId="0"/>
      <p:bldP spid="21" grpId="0"/>
      <p:bldP spid="22" grpId="0"/>
      <p:bldP spid="23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" name="Straight Connector 26"/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0462" y="6319935"/>
            <a:ext cx="813880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666" y="1438624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L’organisme d’accueil</a:t>
            </a:r>
          </a:p>
        </p:txBody>
      </p:sp>
      <p:grpSp>
        <p:nvGrpSpPr>
          <p:cNvPr id="24" name="Group 20"/>
          <p:cNvGrpSpPr/>
          <p:nvPr/>
        </p:nvGrpSpPr>
        <p:grpSpPr>
          <a:xfrm>
            <a:off x="441947" y="1479605"/>
            <a:ext cx="45719" cy="412524"/>
            <a:chOff x="455000" y="491056"/>
            <a:chExt cx="45720" cy="675713"/>
          </a:xfrm>
        </p:grpSpPr>
        <p:sp>
          <p:nvSpPr>
            <p:cNvPr id="25" name="Rectangle 24"/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Group 19"/>
          <p:cNvGrpSpPr/>
          <p:nvPr/>
        </p:nvGrpSpPr>
        <p:grpSpPr>
          <a:xfrm>
            <a:off x="1044342" y="2304740"/>
            <a:ext cx="4900246" cy="653715"/>
            <a:chOff x="6430275" y="3520103"/>
            <a:chExt cx="5188391" cy="861430"/>
          </a:xfrm>
        </p:grpSpPr>
        <p:sp>
          <p:nvSpPr>
            <p:cNvPr id="35" name="Oval 12"/>
            <p:cNvSpPr/>
            <p:nvPr/>
          </p:nvSpPr>
          <p:spPr>
            <a:xfrm>
              <a:off x="6430275" y="3520103"/>
              <a:ext cx="861430" cy="861430"/>
            </a:xfrm>
            <a:prstGeom prst="ellipse">
              <a:avLst/>
            </a:prstGeom>
            <a:solidFill>
              <a:srgbClr val="008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Lato Black" panose="020F0A02020204030203" pitchFamily="34" charset="0"/>
                  <a:cs typeface="Lato Black" panose="020F0A02020204030203" pitchFamily="34" charset="0"/>
                </a:rPr>
                <a:t>1</a:t>
              </a:r>
              <a:endParaRPr lang="ru-RU" sz="2400" dirty="0">
                <a:solidFill>
                  <a:prstClr val="white"/>
                </a:solidFill>
                <a:latin typeface="Lato Black" panose="020F0A02020204030203" pitchFamily="34" charset="0"/>
                <a:cs typeface="Lato Black" panose="020F0A02020204030203" pitchFamily="34" charset="0"/>
              </a:endParaRPr>
            </a:p>
          </p:txBody>
        </p:sp>
        <p:sp>
          <p:nvSpPr>
            <p:cNvPr id="36" name="TextBox 26"/>
            <p:cNvSpPr txBox="1"/>
            <p:nvPr/>
          </p:nvSpPr>
          <p:spPr>
            <a:xfrm>
              <a:off x="7453066" y="3646638"/>
              <a:ext cx="4165600" cy="52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Fiche signalétique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endParaRP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1E8E6-4E2B-4A45-A08E-2EED4D4F8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68" y="3005580"/>
            <a:ext cx="8395023" cy="36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5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D31380-4A2C-4029-AC50-126787D76CC9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DD19B-CDDC-406F-9358-6DFFB0F67D47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BFCA9-3866-4C15-A880-500F93F9E32D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F39A96-C626-46ED-8334-60B57B0BC59C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C0135-2891-4CAD-80A9-F1156531F67C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E7FA0E-1048-4F5C-B5E9-98A3A596C995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B8442873-24E1-458C-854C-05F198666C57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19" name="ZoneTexte 10">
            <a:extLst>
              <a:ext uri="{FF2B5EF4-FFF2-40B4-BE49-F238E27FC236}">
                <a16:creationId xmlns:a16="http://schemas.microsoft.com/office/drawing/2014/main" id="{99198668-9D88-4E0F-9416-7B755079759A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1" name="ZoneTexte 11">
            <a:extLst>
              <a:ext uri="{FF2B5EF4-FFF2-40B4-BE49-F238E27FC236}">
                <a16:creationId xmlns:a16="http://schemas.microsoft.com/office/drawing/2014/main" id="{ADBD7E9B-0135-4743-BDFA-862E2484ED3B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3" name="ZoneTexte 12">
            <a:extLst>
              <a:ext uri="{FF2B5EF4-FFF2-40B4-BE49-F238E27FC236}">
                <a16:creationId xmlns:a16="http://schemas.microsoft.com/office/drawing/2014/main" id="{825ADAF0-311F-459F-AF9B-4D1BDE3A6F3E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72769A59-27C6-4D83-AA72-8FCF46CECB0A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7" name="ZoneTexte 14">
            <a:extLst>
              <a:ext uri="{FF2B5EF4-FFF2-40B4-BE49-F238E27FC236}">
                <a16:creationId xmlns:a16="http://schemas.microsoft.com/office/drawing/2014/main" id="{46DF92AC-2F2F-44D2-AD8E-C90136BB6A58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FC111A-A383-4E53-9A92-0C507BDF97D0}"/>
              </a:ext>
            </a:extLst>
          </p:cNvPr>
          <p:cNvSpPr/>
          <p:nvPr/>
        </p:nvSpPr>
        <p:spPr>
          <a:xfrm>
            <a:off x="230462" y="6319935"/>
            <a:ext cx="813880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5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grpSp>
        <p:nvGrpSpPr>
          <p:cNvPr id="30" name="Group 19">
            <a:extLst>
              <a:ext uri="{FF2B5EF4-FFF2-40B4-BE49-F238E27FC236}">
                <a16:creationId xmlns:a16="http://schemas.microsoft.com/office/drawing/2014/main" id="{E2CE802C-7284-44F5-8300-C800FCBE5FC5}"/>
              </a:ext>
            </a:extLst>
          </p:cNvPr>
          <p:cNvGrpSpPr/>
          <p:nvPr/>
        </p:nvGrpSpPr>
        <p:grpSpPr>
          <a:xfrm>
            <a:off x="1044342" y="1378416"/>
            <a:ext cx="4747846" cy="653715"/>
            <a:chOff x="6430275" y="3520103"/>
            <a:chExt cx="5027030" cy="861430"/>
          </a:xfrm>
        </p:grpSpPr>
        <p:sp>
          <p:nvSpPr>
            <p:cNvPr id="31" name="Oval 12">
              <a:extLst>
                <a:ext uri="{FF2B5EF4-FFF2-40B4-BE49-F238E27FC236}">
                  <a16:creationId xmlns:a16="http://schemas.microsoft.com/office/drawing/2014/main" id="{FBB84400-6940-4959-94AB-CB7E08A1DE66}"/>
                </a:ext>
              </a:extLst>
            </p:cNvPr>
            <p:cNvSpPr/>
            <p:nvPr/>
          </p:nvSpPr>
          <p:spPr>
            <a:xfrm>
              <a:off x="6430275" y="3520103"/>
              <a:ext cx="861430" cy="861430"/>
            </a:xfrm>
            <a:prstGeom prst="ellipse">
              <a:avLst/>
            </a:prstGeom>
            <a:solidFill>
              <a:srgbClr val="309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Lato Black" panose="020F0A02020204030203" pitchFamily="34" charset="0"/>
                  <a:cs typeface="Lato Black" panose="020F0A02020204030203" pitchFamily="34" charset="0"/>
                </a:rPr>
                <a:t>2</a:t>
              </a:r>
              <a:endParaRPr lang="ru-RU" sz="2400" dirty="0">
                <a:solidFill>
                  <a:prstClr val="white"/>
                </a:solidFill>
                <a:latin typeface="Lato Black" panose="020F0A02020204030203" pitchFamily="34" charset="0"/>
                <a:cs typeface="Lato Black" panose="020F0A02020204030203" pitchFamily="34" charset="0"/>
              </a:endParaRPr>
            </a:p>
          </p:txBody>
        </p: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6FF54073-A6E2-4016-838A-D6B73CDAF1C0}"/>
                </a:ext>
              </a:extLst>
            </p:cNvPr>
            <p:cNvSpPr txBox="1"/>
            <p:nvPr/>
          </p:nvSpPr>
          <p:spPr>
            <a:xfrm>
              <a:off x="7291705" y="3651174"/>
              <a:ext cx="4165600" cy="52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Lato Black" panose="020F0A02020204030203" pitchFamily="34" charset="0"/>
                </a:rPr>
                <a:t>L’organigramme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Lato Black" panose="020F0A02020204030203" pitchFamily="34" charset="0"/>
              </a:endParaRPr>
            </a:p>
          </p:txBody>
        </p:sp>
      </p:grp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949EAD-9C65-4AB0-886D-10A947142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29" y="2131597"/>
            <a:ext cx="9798201" cy="46729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91A4ED6-F26A-4516-BBD4-F83CE0FBDD6F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ABF19C-892C-457B-9557-DC3FB37E34BE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EA5FAE-CB46-4836-A760-9DD70ECC15A4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B7F3DB-DB34-480B-B14B-A4E86487B7A7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7DBC0D-029B-4B42-BFFA-9D1CD8CE8297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4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>
            <a:extLst>
              <a:ext uri="{FF2B5EF4-FFF2-40B4-BE49-F238E27FC236}">
                <a16:creationId xmlns:a16="http://schemas.microsoft.com/office/drawing/2014/main" id="{9B36A66D-D937-4DDB-8221-AA1E089E09E4}"/>
              </a:ext>
            </a:extLst>
          </p:cNvPr>
          <p:cNvGrpSpPr/>
          <p:nvPr/>
        </p:nvGrpSpPr>
        <p:grpSpPr>
          <a:xfrm>
            <a:off x="1044342" y="1541611"/>
            <a:ext cx="4807894" cy="653715"/>
            <a:chOff x="6430275" y="3520103"/>
            <a:chExt cx="5090609" cy="861430"/>
          </a:xfrm>
        </p:grpSpPr>
        <p:sp>
          <p:nvSpPr>
            <p:cNvPr id="5" name="Oval 12">
              <a:extLst>
                <a:ext uri="{FF2B5EF4-FFF2-40B4-BE49-F238E27FC236}">
                  <a16:creationId xmlns:a16="http://schemas.microsoft.com/office/drawing/2014/main" id="{0BBCD491-68C8-41A2-9CE9-3F145E27FCA6}"/>
                </a:ext>
              </a:extLst>
            </p:cNvPr>
            <p:cNvSpPr/>
            <p:nvPr/>
          </p:nvSpPr>
          <p:spPr>
            <a:xfrm>
              <a:off x="6430275" y="3520103"/>
              <a:ext cx="861430" cy="861430"/>
            </a:xfrm>
            <a:prstGeom prst="ellipse">
              <a:avLst/>
            </a:prstGeom>
            <a:solidFill>
              <a:srgbClr val="FE8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Lato Black" panose="020F0A02020204030203" pitchFamily="34" charset="0"/>
                  <a:cs typeface="Lato Black" panose="020F0A02020204030203" pitchFamily="34" charset="0"/>
                </a:rPr>
                <a:t>3</a:t>
              </a:r>
              <a:endParaRPr lang="ru-RU" sz="2400" dirty="0">
                <a:solidFill>
                  <a:prstClr val="white"/>
                </a:solidFill>
                <a:latin typeface="Lato Black" panose="020F0A02020204030203" pitchFamily="34" charset="0"/>
                <a:cs typeface="Lato Black" panose="020F0A02020204030203" pitchFamily="34" charset="0"/>
              </a:endParaRPr>
            </a:p>
          </p:txBody>
        </p:sp>
        <p:sp>
          <p:nvSpPr>
            <p:cNvPr id="6" name="TextBox 26">
              <a:extLst>
                <a:ext uri="{FF2B5EF4-FFF2-40B4-BE49-F238E27FC236}">
                  <a16:creationId xmlns:a16="http://schemas.microsoft.com/office/drawing/2014/main" id="{CDC70F51-AFF5-4F25-B44B-DC59CD436524}"/>
                </a:ext>
              </a:extLst>
            </p:cNvPr>
            <p:cNvSpPr txBox="1"/>
            <p:nvPr/>
          </p:nvSpPr>
          <p:spPr>
            <a:xfrm>
              <a:off x="7355284" y="3707475"/>
              <a:ext cx="4165600" cy="52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Lato Black" panose="020F0A02020204030203" pitchFamily="34" charset="0"/>
                </a:rPr>
                <a:t>Métiers</a:t>
              </a: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Black" panose="020F0A02020204030203" pitchFamily="34" charset="0"/>
                  <a:cs typeface="Lato Black" panose="020F0A02020204030203" pitchFamily="34" charset="0"/>
                </a:rPr>
                <a:t> 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60568F-1C0B-45C3-BDE1-00B76DB4738F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851A90-4A0B-465E-A8D2-BFD7F5F7E5A4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E57590-5530-4761-A234-7640C1BCE78F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3FD4CC-9A8D-463C-B744-FDD91ED7070E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D3AA5A-02DB-478B-B010-7AC711E8A78D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60E1AA-43ED-416A-87AF-7F4FE67B43EF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06E4A8D2-4A7B-4F0A-9058-B093061153C0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22" name="ZoneTexte 10">
            <a:extLst>
              <a:ext uri="{FF2B5EF4-FFF2-40B4-BE49-F238E27FC236}">
                <a16:creationId xmlns:a16="http://schemas.microsoft.com/office/drawing/2014/main" id="{1BCABA2E-9056-4B0F-9D1B-78A887B353DC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4" name="ZoneTexte 11">
            <a:extLst>
              <a:ext uri="{FF2B5EF4-FFF2-40B4-BE49-F238E27FC236}">
                <a16:creationId xmlns:a16="http://schemas.microsoft.com/office/drawing/2014/main" id="{0EC9A9CB-F1EB-49CA-B4C9-A1FC1931F5BF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sp>
        <p:nvSpPr>
          <p:cNvPr id="26" name="ZoneTexte 12">
            <a:extLst>
              <a:ext uri="{FF2B5EF4-FFF2-40B4-BE49-F238E27FC236}">
                <a16:creationId xmlns:a16="http://schemas.microsoft.com/office/drawing/2014/main" id="{C4ED0E2D-B9BE-4A65-8B22-947C2BC3007B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E4752A74-25EE-4485-92C2-1357D444C851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30" name="ZoneTexte 14">
            <a:extLst>
              <a:ext uri="{FF2B5EF4-FFF2-40B4-BE49-F238E27FC236}">
                <a16:creationId xmlns:a16="http://schemas.microsoft.com/office/drawing/2014/main" id="{E5002F08-C2F7-4D90-881C-F36A356EEDD5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4B0CAC-DFD5-457A-9FA3-E098699AC63E}"/>
              </a:ext>
            </a:extLst>
          </p:cNvPr>
          <p:cNvSpPr/>
          <p:nvPr/>
        </p:nvSpPr>
        <p:spPr>
          <a:xfrm>
            <a:off x="230462" y="6319935"/>
            <a:ext cx="813880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6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21DB5E-A4EB-4D83-8E6E-6B2026DAA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8" y="2267951"/>
            <a:ext cx="9826347" cy="459004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0A803D4-8E86-4D44-92CA-52E5A6C48C80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FA86B8-95AD-4B46-BA92-25D1442B7138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71EDC1-94C6-4AC6-AC03-0D298D18ECD2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8D5137-64D5-4136-902F-51238075FA08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BD6A27-9A1B-42BB-AB14-A17722B45851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9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402" y="1289361"/>
            <a:ext cx="11009271" cy="642938"/>
          </a:xfrm>
        </p:spPr>
        <p:txBody>
          <a:bodyPr/>
          <a:lstStyle/>
          <a:p>
            <a:r>
              <a:rPr lang="fr-FR" sz="3200" dirty="0">
                <a:latin typeface="Lato Light" panose="020F0302020204030203" pitchFamily="34" charset="0"/>
              </a:rPr>
              <a:t>La formation</a:t>
            </a:r>
          </a:p>
        </p:txBody>
      </p:sp>
      <p:grpSp>
        <p:nvGrpSpPr>
          <p:cNvPr id="17" name="Group 20"/>
          <p:cNvGrpSpPr/>
          <p:nvPr/>
        </p:nvGrpSpPr>
        <p:grpSpPr>
          <a:xfrm>
            <a:off x="493880" y="1289361"/>
            <a:ext cx="45719" cy="412524"/>
            <a:chOff x="455000" y="491056"/>
            <a:chExt cx="45720" cy="675713"/>
          </a:xfrm>
        </p:grpSpPr>
        <p:sp>
          <p:nvSpPr>
            <p:cNvPr id="18" name="Rectangle 17"/>
            <p:cNvSpPr/>
            <p:nvPr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1" name="Straight Connector 26"/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0462" y="6319935"/>
            <a:ext cx="813880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7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EE8577-F1B9-4BC9-B323-48AF55451770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32FC42-4884-4C74-96CE-02048508477B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825D63-2D09-4FB6-B709-AF15C405DCD8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D4BD9F-7FE5-4E59-80A3-7ADE3CD5BECE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046729-0DC5-4DE3-A52B-61DEE89723C5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3392A1-0868-4C69-B8EF-A247F1C4A92E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ZoneTexte 9">
            <a:extLst>
              <a:ext uri="{FF2B5EF4-FFF2-40B4-BE49-F238E27FC236}">
                <a16:creationId xmlns:a16="http://schemas.microsoft.com/office/drawing/2014/main" id="{D37D9617-8418-40A6-A704-ED24DF6997F7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50" name="ZoneTexte 10">
            <a:extLst>
              <a:ext uri="{FF2B5EF4-FFF2-40B4-BE49-F238E27FC236}">
                <a16:creationId xmlns:a16="http://schemas.microsoft.com/office/drawing/2014/main" id="{7ABE4635-C506-45BC-96DF-030869F6455C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52" name="ZoneTexte 12">
            <a:extLst>
              <a:ext uri="{FF2B5EF4-FFF2-40B4-BE49-F238E27FC236}">
                <a16:creationId xmlns:a16="http://schemas.microsoft.com/office/drawing/2014/main" id="{AFF8625F-52B1-46F4-8068-0144648EC804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54" name="ZoneTexte 13">
            <a:extLst>
              <a:ext uri="{FF2B5EF4-FFF2-40B4-BE49-F238E27FC236}">
                <a16:creationId xmlns:a16="http://schemas.microsoft.com/office/drawing/2014/main" id="{D0EEBF9E-FE61-41C1-B9A3-9EE4E2CDD7BB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56" name="ZoneTexte 14">
            <a:extLst>
              <a:ext uri="{FF2B5EF4-FFF2-40B4-BE49-F238E27FC236}">
                <a16:creationId xmlns:a16="http://schemas.microsoft.com/office/drawing/2014/main" id="{FA1AD8F8-3593-40F1-855A-CCE2A8FA8DD3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58" name="ZoneTexte 11">
            <a:extLst>
              <a:ext uri="{FF2B5EF4-FFF2-40B4-BE49-F238E27FC236}">
                <a16:creationId xmlns:a16="http://schemas.microsoft.com/office/drawing/2014/main" id="{4F5EFE27-AA5F-4865-98F4-A87BFACCA4F2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pic>
        <p:nvPicPr>
          <p:cNvPr id="60" name="Picture 5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C16691-E92E-4802-AB05-9EE44A20B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3" y="1834031"/>
            <a:ext cx="9439033" cy="49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5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A48D6E-6E93-45F5-92D5-98E79CA4FCA3}"/>
              </a:ext>
            </a:extLst>
          </p:cNvPr>
          <p:cNvSpPr/>
          <p:nvPr/>
        </p:nvSpPr>
        <p:spPr>
          <a:xfrm>
            <a:off x="11025186" y="6576506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" name="Straight Connector 26">
            <a:extLst>
              <a:ext uri="{FF2B5EF4-FFF2-40B4-BE49-F238E27FC236}">
                <a16:creationId xmlns:a16="http://schemas.microsoft.com/office/drawing/2014/main" id="{4ECF8456-D15C-48FB-AED3-18F11C875CE2}"/>
              </a:ext>
            </a:extLst>
          </p:cNvPr>
          <p:cNvCxnSpPr/>
          <p:nvPr/>
        </p:nvCxnSpPr>
        <p:spPr>
          <a:xfrm flipH="1">
            <a:off x="9657158" y="6599090"/>
            <a:ext cx="1147763" cy="266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1E84C7-52F7-4E95-A952-088CE048D5F1}"/>
              </a:ext>
            </a:extLst>
          </p:cNvPr>
          <p:cNvSpPr/>
          <p:nvPr/>
        </p:nvSpPr>
        <p:spPr>
          <a:xfrm>
            <a:off x="11243071" y="6576506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BA4867-1256-403D-9E8B-4B830AADE9B9}"/>
              </a:ext>
            </a:extLst>
          </p:cNvPr>
          <p:cNvSpPr/>
          <p:nvPr/>
        </p:nvSpPr>
        <p:spPr>
          <a:xfrm>
            <a:off x="11460956" y="6576505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80049C-2D82-472E-8D29-FAC09177200F}"/>
              </a:ext>
            </a:extLst>
          </p:cNvPr>
          <p:cNvSpPr/>
          <p:nvPr/>
        </p:nvSpPr>
        <p:spPr>
          <a:xfrm>
            <a:off x="11678841" y="6576230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9BC72B-D3C0-41BF-BCC7-E46889E3F744}"/>
              </a:ext>
            </a:extLst>
          </p:cNvPr>
          <p:cNvSpPr/>
          <p:nvPr/>
        </p:nvSpPr>
        <p:spPr>
          <a:xfrm>
            <a:off x="10805516" y="6576230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3BF416-4FE7-47F1-8F51-A87E13A67369}"/>
              </a:ext>
            </a:extLst>
          </p:cNvPr>
          <p:cNvSpPr/>
          <p:nvPr/>
        </p:nvSpPr>
        <p:spPr>
          <a:xfrm>
            <a:off x="230462" y="6319935"/>
            <a:ext cx="813880" cy="4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8 / 22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65797C-EC70-49F1-AE6A-9D13CB354563}"/>
              </a:ext>
            </a:extLst>
          </p:cNvPr>
          <p:cNvSpPr/>
          <p:nvPr/>
        </p:nvSpPr>
        <p:spPr>
          <a:xfrm>
            <a:off x="230460" y="973965"/>
            <a:ext cx="1879693" cy="71922"/>
          </a:xfrm>
          <a:prstGeom prst="rect">
            <a:avLst/>
          </a:prstGeom>
          <a:solidFill>
            <a:srgbClr val="287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8931E7-1C8D-4F80-BB33-36D823B4D33C}"/>
              </a:ext>
            </a:extLst>
          </p:cNvPr>
          <p:cNvSpPr/>
          <p:nvPr/>
        </p:nvSpPr>
        <p:spPr>
          <a:xfrm>
            <a:off x="2177727" y="97396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DBF9C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47C87-FFFE-42EE-9155-9008A49C41EC}"/>
              </a:ext>
            </a:extLst>
          </p:cNvPr>
          <p:cNvSpPr/>
          <p:nvPr/>
        </p:nvSpPr>
        <p:spPr>
          <a:xfrm>
            <a:off x="4140633" y="976380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502FF-7B5E-4FF8-B980-F7CEC2F9E7C1}"/>
              </a:ext>
            </a:extLst>
          </p:cNvPr>
          <p:cNvSpPr/>
          <p:nvPr/>
        </p:nvSpPr>
        <p:spPr>
          <a:xfrm>
            <a:off x="6092411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3650A6-2FB1-4961-A17F-2B072927FABB}"/>
              </a:ext>
            </a:extLst>
          </p:cNvPr>
          <p:cNvSpPr/>
          <p:nvPr/>
        </p:nvSpPr>
        <p:spPr>
          <a:xfrm>
            <a:off x="8049753" y="990055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600550-8F07-4D25-9FDF-CEE398115EE7}"/>
              </a:ext>
            </a:extLst>
          </p:cNvPr>
          <p:cNvSpPr/>
          <p:nvPr/>
        </p:nvSpPr>
        <p:spPr>
          <a:xfrm>
            <a:off x="10018223" y="983827"/>
            <a:ext cx="1879693" cy="71922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A6A1DFD0-709A-47BA-968F-95E5F8F522B8}"/>
              </a:ext>
            </a:extLst>
          </p:cNvPr>
          <p:cNvSpPr txBox="1"/>
          <p:nvPr/>
        </p:nvSpPr>
        <p:spPr>
          <a:xfrm>
            <a:off x="230459" y="150812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87C66"/>
                </a:solidFill>
                <a:latin typeface="Lato Heavy" panose="020F0902020204030203"/>
              </a:rPr>
              <a:t>Contexte générale </a:t>
            </a:r>
          </a:p>
        </p:txBody>
      </p:sp>
      <p:sp>
        <p:nvSpPr>
          <p:cNvPr id="22" name="ZoneTexte 10">
            <a:extLst>
              <a:ext uri="{FF2B5EF4-FFF2-40B4-BE49-F238E27FC236}">
                <a16:creationId xmlns:a16="http://schemas.microsoft.com/office/drawing/2014/main" id="{D414966F-EE92-4299-90A0-99A5D2D85C86}"/>
              </a:ext>
            </a:extLst>
          </p:cNvPr>
          <p:cNvSpPr txBox="1"/>
          <p:nvPr/>
        </p:nvSpPr>
        <p:spPr>
          <a:xfrm>
            <a:off x="2262553" y="154434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Exploration et Benchmark</a:t>
            </a:r>
          </a:p>
        </p:txBody>
      </p:sp>
      <p:sp>
        <p:nvSpPr>
          <p:cNvPr id="23" name="ZoneTexte 12">
            <a:extLst>
              <a:ext uri="{FF2B5EF4-FFF2-40B4-BE49-F238E27FC236}">
                <a16:creationId xmlns:a16="http://schemas.microsoft.com/office/drawing/2014/main" id="{BF36C1CA-5FE9-4EDF-969B-6B69D4E51A66}"/>
              </a:ext>
            </a:extLst>
          </p:cNvPr>
          <p:cNvSpPr txBox="1"/>
          <p:nvPr/>
        </p:nvSpPr>
        <p:spPr>
          <a:xfrm>
            <a:off x="6081283" y="53459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Conception et documentation </a:t>
            </a:r>
            <a:r>
              <a:rPr lang="fr-FR" dirty="0" err="1">
                <a:solidFill>
                  <a:srgbClr val="3DBF9C"/>
                </a:solidFill>
                <a:latin typeface="Lato Heavy" panose="020F0902020204030203"/>
              </a:rPr>
              <a:t>Swagger</a:t>
            </a:r>
            <a:endParaRPr lang="fr-FR" dirty="0">
              <a:solidFill>
                <a:srgbClr val="3DBF9C"/>
              </a:solidFill>
              <a:latin typeface="Lato Heavy" panose="020F0902020204030203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C4E4FE1E-CA3A-4C1B-8E5B-6413CB109246}"/>
              </a:ext>
            </a:extLst>
          </p:cNvPr>
          <p:cNvSpPr txBox="1"/>
          <p:nvPr/>
        </p:nvSpPr>
        <p:spPr>
          <a:xfrm>
            <a:off x="8049754" y="131885"/>
            <a:ext cx="187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Implémentation</a:t>
            </a:r>
          </a:p>
        </p:txBody>
      </p:sp>
      <p:sp>
        <p:nvSpPr>
          <p:cNvPr id="25" name="ZoneTexte 14">
            <a:extLst>
              <a:ext uri="{FF2B5EF4-FFF2-40B4-BE49-F238E27FC236}">
                <a16:creationId xmlns:a16="http://schemas.microsoft.com/office/drawing/2014/main" id="{A7CBCA65-90BE-4C94-8E66-1B392AC107E3}"/>
              </a:ext>
            </a:extLst>
          </p:cNvPr>
          <p:cNvSpPr txBox="1"/>
          <p:nvPr/>
        </p:nvSpPr>
        <p:spPr>
          <a:xfrm>
            <a:off x="10004577" y="131885"/>
            <a:ext cx="18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Conclusion et perspectives</a:t>
            </a:r>
          </a:p>
        </p:txBody>
      </p:sp>
      <p:sp>
        <p:nvSpPr>
          <p:cNvPr id="26" name="ZoneTexte 11">
            <a:extLst>
              <a:ext uri="{FF2B5EF4-FFF2-40B4-BE49-F238E27FC236}">
                <a16:creationId xmlns:a16="http://schemas.microsoft.com/office/drawing/2014/main" id="{6F1F34C4-E2DD-47B7-B24C-515B93E8D27D}"/>
              </a:ext>
            </a:extLst>
          </p:cNvPr>
          <p:cNvSpPr txBox="1"/>
          <p:nvPr/>
        </p:nvSpPr>
        <p:spPr>
          <a:xfrm>
            <a:off x="4210199" y="39552"/>
            <a:ext cx="18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DBF9C"/>
                </a:solidFill>
                <a:latin typeface="Lato Heavy" panose="020F0902020204030203"/>
              </a:rPr>
              <a:t>Spécification des besoins et architecture</a:t>
            </a:r>
          </a:p>
        </p:txBody>
      </p: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4592B4-29F5-4691-93D1-832BC31EA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09" y="1490529"/>
            <a:ext cx="9109234" cy="46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6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asic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6743</TotalTime>
  <Words>1600</Words>
  <Application>Microsoft Office PowerPoint</Application>
  <PresentationFormat>Widescreen</PresentationFormat>
  <Paragraphs>424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FontAwesome</vt:lpstr>
      <vt:lpstr>Lato</vt:lpstr>
      <vt:lpstr>Lato Black</vt:lpstr>
      <vt:lpstr>Lato Heavy</vt:lpstr>
      <vt:lpstr>Lato Light</vt:lpstr>
      <vt:lpstr>Lato Medium</vt:lpstr>
      <vt:lpstr>Roboto Light</vt:lpstr>
      <vt:lpstr>Times New Roman</vt:lpstr>
      <vt:lpstr>Wingdings</vt:lpstr>
      <vt:lpstr>Office Theme</vt:lpstr>
      <vt:lpstr>1_Basic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Yassine Alalou</cp:lastModifiedBy>
  <cp:revision>514</cp:revision>
  <dcterms:created xsi:type="dcterms:W3CDTF">2014-12-09T04:02:55Z</dcterms:created>
  <dcterms:modified xsi:type="dcterms:W3CDTF">2020-09-02T00:32:41Z</dcterms:modified>
</cp:coreProperties>
</file>